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6"/>
  </p:notesMasterIdLst>
  <p:sldIdLst>
    <p:sldId id="256" r:id="rId2"/>
    <p:sldId id="267" r:id="rId3"/>
    <p:sldId id="263" r:id="rId4"/>
    <p:sldId id="262" r:id="rId5"/>
    <p:sldId id="312" r:id="rId6"/>
    <p:sldId id="309" r:id="rId7"/>
    <p:sldId id="297" r:id="rId8"/>
    <p:sldId id="313" r:id="rId9"/>
    <p:sldId id="315" r:id="rId10"/>
    <p:sldId id="314" r:id="rId11"/>
    <p:sldId id="323" r:id="rId12"/>
    <p:sldId id="325" r:id="rId13"/>
    <p:sldId id="324"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46" r:id="rId27"/>
    <p:sldId id="345" r:id="rId28"/>
    <p:sldId id="338" r:id="rId29"/>
    <p:sldId id="344" r:id="rId30"/>
    <p:sldId id="339" r:id="rId31"/>
    <p:sldId id="340" r:id="rId32"/>
    <p:sldId id="341" r:id="rId33"/>
    <p:sldId id="342" r:id="rId34"/>
    <p:sldId id="343" r:id="rId35"/>
    <p:sldId id="310" r:id="rId36"/>
    <p:sldId id="258" r:id="rId37"/>
    <p:sldId id="317" r:id="rId38"/>
    <p:sldId id="318" r:id="rId39"/>
    <p:sldId id="319" r:id="rId40"/>
    <p:sldId id="320" r:id="rId41"/>
    <p:sldId id="321" r:id="rId42"/>
    <p:sldId id="322" r:id="rId43"/>
    <p:sldId id="311" r:id="rId44"/>
    <p:sldId id="276" r:id="rId45"/>
  </p:sldIdLst>
  <p:sldSz cx="9144000" cy="5143500" type="screen16x9"/>
  <p:notesSz cx="6858000" cy="9144000"/>
  <p:embeddedFontLst>
    <p:embeddedFont>
      <p:font typeface="Catamaran Light" panose="020B0604020202020204" charset="0"/>
      <p:regular r:id="rId47"/>
      <p:bold r:id="rId48"/>
    </p:embeddedFont>
    <p:embeddedFont>
      <p:font typeface="Fira Sans Extra Condensed" panose="020B0503050000020004" pitchFamily="34" charset="0"/>
      <p:regular r:id="rId49"/>
      <p:bold r:id="rId50"/>
      <p:italic r:id="rId51"/>
      <p:boldItalic r:id="rId52"/>
    </p:embeddedFont>
    <p:embeddedFont>
      <p:font typeface="Fira Sans Extra Condensed Medium" panose="020B0604020202020204" charset="0"/>
      <p:regular r:id="rId53"/>
      <p:bold r:id="rId54"/>
      <p:italic r:id="rId55"/>
      <p:boldItalic r:id="rId56"/>
    </p:embeddedFont>
    <p:embeddedFont>
      <p:font typeface="Livvic" pitchFamily="2"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93BBA9-7023-4BA5-9A35-B3F8AABFF1AB}">
  <a:tblStyle styleId="{AE93BBA9-7023-4BA5-9A35-B3F8AABFF1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892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532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730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544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536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2364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540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131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865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662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111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889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323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0951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6264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0955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6366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688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2013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687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fe61bc2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fe61bc2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2377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4412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8142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7735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2964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831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p14="http://schemas.microsoft.com/office/powerpoint/2010/main" val="1105135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p14="http://schemas.microsoft.com/office/powerpoint/2010/main" val="3852947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p14="http://schemas.microsoft.com/office/powerpoint/2010/main" val="161887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p14="http://schemas.microsoft.com/office/powerpoint/2010/main" val="1443463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p14="http://schemas.microsoft.com/office/powerpoint/2010/main" val="3527458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p14="http://schemas.microsoft.com/office/powerpoint/2010/main" val="3818834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872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3e13d9a7e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3e13d9a7e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77828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96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506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797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20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423902" y="38747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 name="Google Shape;13;p3"/>
          <p:cNvSpPr txBox="1">
            <a:spLocks noGrp="1"/>
          </p:cNvSpPr>
          <p:nvPr>
            <p:ph type="subTitle" idx="1"/>
          </p:nvPr>
        </p:nvSpPr>
        <p:spPr>
          <a:xfrm>
            <a:off x="3423900" y="80252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023007" y="654113"/>
            <a:ext cx="17391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3425264" y="1224286"/>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6" name="Google Shape;16;p3"/>
          <p:cNvSpPr txBox="1">
            <a:spLocks noGrp="1"/>
          </p:cNvSpPr>
          <p:nvPr>
            <p:ph type="subTitle" idx="4"/>
          </p:nvPr>
        </p:nvSpPr>
        <p:spPr>
          <a:xfrm>
            <a:off x="3425259" y="1638859"/>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2023007" y="1488788"/>
            <a:ext cx="1615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3427999" y="2061098"/>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9" name="Google Shape;19;p3"/>
          <p:cNvSpPr txBox="1">
            <a:spLocks noGrp="1"/>
          </p:cNvSpPr>
          <p:nvPr>
            <p:ph type="subTitle" idx="7"/>
          </p:nvPr>
        </p:nvSpPr>
        <p:spPr>
          <a:xfrm>
            <a:off x="3427997" y="2475197"/>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023007" y="232346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6601629"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 name="Google Shape;22;p3"/>
          <p:cNvSpPr txBox="1">
            <a:spLocks noGrp="1"/>
          </p:cNvSpPr>
          <p:nvPr>
            <p:ph type="ctrTitle" idx="13"/>
          </p:nvPr>
        </p:nvSpPr>
        <p:spPr>
          <a:xfrm>
            <a:off x="3427999" y="2897911"/>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4"/>
          </p:nvPr>
        </p:nvSpPr>
        <p:spPr>
          <a:xfrm>
            <a:off x="3427997" y="331153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2023007" y="3158138"/>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3427999" y="373472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7"/>
          </p:nvPr>
        </p:nvSpPr>
        <p:spPr>
          <a:xfrm>
            <a:off x="3427997" y="4147872"/>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8" hasCustomPrompt="1"/>
          </p:nvPr>
        </p:nvSpPr>
        <p:spPr>
          <a:xfrm>
            <a:off x="2023007" y="399281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2">
  <p:cSld name="CUSTOM_14">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5432000" y="710675"/>
            <a:ext cx="28881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51" name="Google Shape;51;p7"/>
          <p:cNvSpPr txBox="1">
            <a:spLocks noGrp="1"/>
          </p:cNvSpPr>
          <p:nvPr>
            <p:ph type="subTitle" idx="1"/>
          </p:nvPr>
        </p:nvSpPr>
        <p:spPr>
          <a:xfrm>
            <a:off x="5363550" y="2724625"/>
            <a:ext cx="2956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28">
    <p:spTree>
      <p:nvGrpSpPr>
        <p:cNvPr id="1" name="Shape 52"/>
        <p:cNvGrpSpPr/>
        <p:nvPr/>
      </p:nvGrpSpPr>
      <p:grpSpPr>
        <a:xfrm>
          <a:off x="0" y="0"/>
          <a:ext cx="0" cy="0"/>
          <a:chOff x="0" y="0"/>
          <a:chExt cx="0" cy="0"/>
        </a:xfrm>
      </p:grpSpPr>
      <p:sp>
        <p:nvSpPr>
          <p:cNvPr id="53" name="Google Shape;53;p8"/>
          <p:cNvSpPr txBox="1">
            <a:spLocks noGrp="1"/>
          </p:cNvSpPr>
          <p:nvPr>
            <p:ph type="subTitle" idx="1"/>
          </p:nvPr>
        </p:nvSpPr>
        <p:spPr>
          <a:xfrm>
            <a:off x="915175" y="3380775"/>
            <a:ext cx="3960600" cy="631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4" name="Google Shape;54;p8"/>
          <p:cNvSpPr txBox="1">
            <a:spLocks noGrp="1"/>
          </p:cNvSpPr>
          <p:nvPr>
            <p:ph type="subTitle" idx="2"/>
          </p:nvPr>
        </p:nvSpPr>
        <p:spPr>
          <a:xfrm>
            <a:off x="915175" y="4004575"/>
            <a:ext cx="1821000" cy="213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31">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6603595" y="1930225"/>
            <a:ext cx="3481200" cy="487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1">
  <p:cSld name="CUSTOM_21">
    <p:spTree>
      <p:nvGrpSpPr>
        <p:cNvPr id="1" name="Shape 82"/>
        <p:cNvGrpSpPr/>
        <p:nvPr/>
      </p:nvGrpSpPr>
      <p:grpSpPr>
        <a:xfrm>
          <a:off x="0" y="0"/>
          <a:ext cx="0" cy="0"/>
          <a:chOff x="0" y="0"/>
          <a:chExt cx="0" cy="0"/>
        </a:xfrm>
      </p:grpSpPr>
      <p:sp>
        <p:nvSpPr>
          <p:cNvPr id="83" name="Google Shape;83;p15"/>
          <p:cNvSpPr txBox="1">
            <a:spLocks noGrp="1"/>
          </p:cNvSpPr>
          <p:nvPr>
            <p:ph type="subTitle" idx="1"/>
          </p:nvPr>
        </p:nvSpPr>
        <p:spPr>
          <a:xfrm>
            <a:off x="4633950" y="1847896"/>
            <a:ext cx="1818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4" name="Google Shape;84;p15"/>
          <p:cNvSpPr txBox="1">
            <a:spLocks noGrp="1"/>
          </p:cNvSpPr>
          <p:nvPr>
            <p:ph type="subTitle" idx="2"/>
          </p:nvPr>
        </p:nvSpPr>
        <p:spPr>
          <a:xfrm>
            <a:off x="4633950" y="3827870"/>
            <a:ext cx="1818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5" name="Google Shape;85;p15"/>
          <p:cNvSpPr txBox="1">
            <a:spLocks noGrp="1"/>
          </p:cNvSpPr>
          <p:nvPr>
            <p:ph type="ctrTitle"/>
          </p:nvPr>
        </p:nvSpPr>
        <p:spPr>
          <a:xfrm>
            <a:off x="4633950" y="1539296"/>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 name="Google Shape;86;p15"/>
          <p:cNvSpPr txBox="1">
            <a:spLocks noGrp="1"/>
          </p:cNvSpPr>
          <p:nvPr>
            <p:ph type="ctrTitle" idx="3"/>
          </p:nvPr>
        </p:nvSpPr>
        <p:spPr>
          <a:xfrm>
            <a:off x="4633950" y="3519270"/>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7" name="Google Shape;87;p15"/>
          <p:cNvSpPr txBox="1">
            <a:spLocks noGrp="1"/>
          </p:cNvSpPr>
          <p:nvPr>
            <p:ph type="ctrTitle" idx="4"/>
          </p:nvPr>
        </p:nvSpPr>
        <p:spPr>
          <a:xfrm rot="5400000">
            <a:off x="6917175" y="1414524"/>
            <a:ext cx="24498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769725" y="1310050"/>
            <a:ext cx="343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5" name="Google Shape;65;p12"/>
          <p:cNvSpPr txBox="1">
            <a:spLocks noGrp="1"/>
          </p:cNvSpPr>
          <p:nvPr>
            <p:ph type="title" idx="2" hasCustomPrompt="1"/>
          </p:nvPr>
        </p:nvSpPr>
        <p:spPr>
          <a:xfrm rot="5400000">
            <a:off x="7142178" y="3570226"/>
            <a:ext cx="1738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15998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marL="914400" lvl="1"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marL="1371600" lvl="2"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marL="1828800" lvl="3"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marL="2286000" lvl="4"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marL="2743200" lvl="5"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marL="3200400" lvl="6"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marL="3657600" lvl="7"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marL="4114800" lvl="8" indent="-30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60" r:id="rId5"/>
    <p:sldLayoutId id="2147483661" r:id="rId6"/>
    <p:sldLayoutId id="214748367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2" name="Imagen 1"/>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4218706" y="1"/>
            <a:ext cx="4925293" cy="5143500"/>
          </a:xfrm>
          <a:prstGeom prst="rect">
            <a:avLst/>
          </a:prstGeom>
        </p:spPr>
      </p:pic>
      <p:sp>
        <p:nvSpPr>
          <p:cNvPr id="124" name="Google Shape;124;p24"/>
          <p:cNvSpPr/>
          <p:nvPr/>
        </p:nvSpPr>
        <p:spPr>
          <a:xfrm rot="5400000">
            <a:off x="1428875" y="13850"/>
            <a:ext cx="3358800" cy="5026500"/>
          </a:xfrm>
          <a:prstGeom prst="rect">
            <a:avLst/>
          </a:prstGeom>
          <a:solidFill>
            <a:srgbClr val="908269">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4"/>
          <p:cNvSpPr txBox="1">
            <a:spLocks noGrp="1"/>
          </p:cNvSpPr>
          <p:nvPr>
            <p:ph type="subTitle" idx="1"/>
          </p:nvPr>
        </p:nvSpPr>
        <p:spPr>
          <a:xfrm>
            <a:off x="1039575" y="3320701"/>
            <a:ext cx="2855918" cy="71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400" b="1" dirty="0">
                <a:solidFill>
                  <a:schemeClr val="lt1"/>
                </a:solidFill>
              </a:rPr>
              <a:t>San Fabián.</a:t>
            </a:r>
          </a:p>
          <a:p>
            <a:pPr marL="0" lvl="0" indent="0" algn="l" rtl="0">
              <a:spcBef>
                <a:spcPts val="0"/>
              </a:spcBef>
              <a:spcAft>
                <a:spcPts val="0"/>
              </a:spcAft>
              <a:buNone/>
            </a:pPr>
            <a:r>
              <a:rPr lang="es" sz="1400" dirty="0">
                <a:solidFill>
                  <a:schemeClr val="lt1"/>
                </a:solidFill>
              </a:rPr>
              <a:t>Mágico lugar entre ríos y montañas.</a:t>
            </a:r>
          </a:p>
          <a:p>
            <a:pPr marL="0" lvl="0" indent="0" algn="l" rtl="0">
              <a:spcBef>
                <a:spcPts val="0"/>
              </a:spcBef>
              <a:spcAft>
                <a:spcPts val="0"/>
              </a:spcAft>
              <a:buNone/>
            </a:pPr>
            <a:r>
              <a:rPr lang="es" sz="1000" dirty="0">
                <a:solidFill>
                  <a:schemeClr val="lt1"/>
                </a:solidFill>
              </a:rPr>
              <a:t>Alcalde Claudio Almuna Garrido.</a:t>
            </a:r>
            <a:endParaRPr sz="1000" dirty="0">
              <a:solidFill>
                <a:schemeClr val="lt1"/>
              </a:solidFill>
            </a:endParaRPr>
          </a:p>
        </p:txBody>
      </p:sp>
      <p:sp>
        <p:nvSpPr>
          <p:cNvPr id="126" name="Google Shape;126;p24"/>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dirty="0">
                <a:solidFill>
                  <a:schemeClr val="lt1"/>
                </a:solidFill>
              </a:rPr>
              <a:t>CUENTA PÚBLICA</a:t>
            </a:r>
            <a:br>
              <a:rPr lang="es-MX" dirty="0">
                <a:solidFill>
                  <a:schemeClr val="lt1"/>
                </a:solidFill>
              </a:rPr>
            </a:br>
            <a:r>
              <a:rPr lang="es-MX" dirty="0">
                <a:solidFill>
                  <a:schemeClr val="lt1"/>
                </a:solidFill>
              </a:rPr>
              <a:t>2022</a:t>
            </a:r>
            <a:endParaRPr dirty="0">
              <a:solidFill>
                <a:schemeClr val="lt1"/>
              </a:solidFill>
              <a:latin typeface="Livvic"/>
              <a:ea typeface="Livvic"/>
              <a:cs typeface="Livvic"/>
              <a:sym typeface="Livvic"/>
            </a:endParaRPr>
          </a:p>
        </p:txBody>
      </p:sp>
      <p:sp>
        <p:nvSpPr>
          <p:cNvPr id="127" name="Google Shape;127;p24"/>
          <p:cNvSpPr/>
          <p:nvPr/>
        </p:nvSpPr>
        <p:spPr>
          <a:xfrm rot="-5400000" flipH="1">
            <a:off x="7354200" y="2416550"/>
            <a:ext cx="3358800" cy="22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
        <p:nvSpPr>
          <p:cNvPr id="357" name="Google Shape;357;p39"/>
          <p:cNvSpPr txBox="1">
            <a:spLocks noGrp="1"/>
          </p:cNvSpPr>
          <p:nvPr>
            <p:ph type="subTitle" idx="1"/>
          </p:nvPr>
        </p:nvSpPr>
        <p:spPr>
          <a:xfrm>
            <a:off x="4633950" y="1456865"/>
            <a:ext cx="3130831" cy="1301204"/>
          </a:xfrm>
          <a:prstGeom prst="rect">
            <a:avLst/>
          </a:prstGeom>
        </p:spPr>
        <p:txBody>
          <a:bodyPr spcFirstLastPara="1" wrap="square" lIns="91425" tIns="91425" rIns="91425" bIns="91425" anchor="t" anchorCtr="0">
            <a:noAutofit/>
          </a:bodyPr>
          <a:lstStyle/>
          <a:p>
            <a:pPr marL="0" lvl="0" indent="0" algn="just"/>
            <a:r>
              <a:rPr lang="es-MX" dirty="0"/>
              <a:t>Durante el año 2022, fueron asignadas por la Junta Nacional de Auxilio y Becas (JUNAEB), </a:t>
            </a:r>
            <a:r>
              <a:rPr lang="es-MX" b="1" u="sng" dirty="0"/>
              <a:t>7 Becas Indígenas y 27 Becas Presidente de la República </a:t>
            </a:r>
            <a:r>
              <a:rPr lang="es-MX" dirty="0"/>
              <a:t>a nivel comunal. </a:t>
            </a:r>
          </a:p>
          <a:p>
            <a:pPr marL="0" lvl="0" indent="0" algn="just"/>
            <a:endParaRPr lang="es-MX" dirty="0"/>
          </a:p>
          <a:p>
            <a:pPr marL="0" lvl="0" indent="0" algn="just"/>
            <a:r>
              <a:rPr lang="es-MX" dirty="0"/>
              <a:t>Monto aproximado que asciende a </a:t>
            </a:r>
            <a:r>
              <a:rPr lang="es-MX" b="1" u="sng" dirty="0"/>
              <a:t>$13.064.766, </a:t>
            </a:r>
            <a:r>
              <a:rPr lang="es-MX" dirty="0"/>
              <a:t>que va en directo beneficio de los alumnos y alumnas de nuestra comuna.</a:t>
            </a:r>
            <a:endParaRPr dirty="0"/>
          </a:p>
        </p:txBody>
      </p:sp>
      <p:sp>
        <p:nvSpPr>
          <p:cNvPr id="359" name="Google Shape;359;p39"/>
          <p:cNvSpPr txBox="1">
            <a:spLocks noGrp="1"/>
          </p:cNvSpPr>
          <p:nvPr>
            <p:ph type="ctrTitle"/>
          </p:nvPr>
        </p:nvSpPr>
        <p:spPr>
          <a:xfrm>
            <a:off x="4633950" y="1156613"/>
            <a:ext cx="2978430" cy="384900"/>
          </a:xfrm>
          <a:prstGeom prst="rect">
            <a:avLst/>
          </a:prstGeom>
        </p:spPr>
        <p:txBody>
          <a:bodyPr spcFirstLastPara="1" wrap="square" lIns="91425" tIns="91425" rIns="91425" bIns="91425" anchor="b" anchorCtr="0">
            <a:noAutofit/>
          </a:bodyPr>
          <a:lstStyle/>
          <a:p>
            <a:pPr lvl="0"/>
            <a:r>
              <a:rPr lang="es-MX" dirty="0"/>
              <a:t>BECA INDÍGENA Y BECA PRESIDENTE DE LA REPÚBLICA</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0" y="652476"/>
            <a:ext cx="4085749" cy="1867500"/>
          </a:xfrm>
          <a:prstGeom prst="rect">
            <a:avLst/>
          </a:prstGeom>
        </p:spPr>
      </p:pic>
      <p:sp>
        <p:nvSpPr>
          <p:cNvPr id="7"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00" y="2623526"/>
            <a:ext cx="4085749" cy="1867500"/>
          </a:xfrm>
          <a:prstGeom prst="rect">
            <a:avLst/>
          </a:prstGeom>
        </p:spPr>
      </p:pic>
    </p:spTree>
    <p:extLst>
      <p:ext uri="{BB962C8B-B14F-4D97-AF65-F5344CB8AC3E}">
        <p14:creationId xmlns:p14="http://schemas.microsoft.com/office/powerpoint/2010/main" val="418341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1172456"/>
            <a:ext cx="3130831" cy="1347519"/>
          </a:xfrm>
          <a:prstGeom prst="rect">
            <a:avLst/>
          </a:prstGeom>
        </p:spPr>
        <p:txBody>
          <a:bodyPr spcFirstLastPara="1" wrap="square" lIns="91425" tIns="91425" rIns="91425" bIns="91425" anchor="t" anchorCtr="0">
            <a:noAutofit/>
          </a:bodyPr>
          <a:lstStyle/>
          <a:p>
            <a:pPr marL="0" lvl="0" indent="0" algn="just"/>
            <a:r>
              <a:rPr lang="es-MX" dirty="0"/>
              <a:t>Convenios entre la Municipalidad de San Fabián y la secretaria regional ministerial de Desarrollo Social y Familia de la región de Ñuble para la implementación del modelo de intervención para usuarios de 65 años y más edad, </a:t>
            </a:r>
          </a:p>
          <a:p>
            <a:pPr marL="0" lvl="0" indent="0" algn="just"/>
            <a:r>
              <a:rPr lang="es-MX" dirty="0"/>
              <a:t>Transferencia de recursos por un monto total de </a:t>
            </a:r>
            <a:r>
              <a:rPr lang="es-MX" b="1" u="sng" dirty="0"/>
              <a:t>$31.555.813, </a:t>
            </a:r>
            <a:r>
              <a:rPr lang="es-MX" dirty="0"/>
              <a:t>comprendido en todas las versiones del programa ejecutadas en el año 2022. </a:t>
            </a:r>
            <a:endParaRPr dirty="0"/>
          </a:p>
        </p:txBody>
      </p:sp>
      <p:sp>
        <p:nvSpPr>
          <p:cNvPr id="358" name="Google Shape;358;p39"/>
          <p:cNvSpPr txBox="1">
            <a:spLocks noGrp="1"/>
          </p:cNvSpPr>
          <p:nvPr>
            <p:ph type="subTitle" idx="2"/>
          </p:nvPr>
        </p:nvSpPr>
        <p:spPr>
          <a:xfrm>
            <a:off x="4633950" y="3153898"/>
            <a:ext cx="3130830" cy="1112400"/>
          </a:xfrm>
          <a:prstGeom prst="rect">
            <a:avLst/>
          </a:prstGeom>
        </p:spPr>
        <p:txBody>
          <a:bodyPr spcFirstLastPara="1" wrap="square" lIns="91425" tIns="91425" rIns="91425" bIns="91425" anchor="t" anchorCtr="0">
            <a:noAutofit/>
          </a:bodyPr>
          <a:lstStyle/>
          <a:p>
            <a:pPr marL="171450" lvl="0" indent="-171450" algn="just">
              <a:buFont typeface="Arial" panose="020B0604020202020204" pitchFamily="34" charset="0"/>
              <a:buChar char="•"/>
            </a:pPr>
            <a:r>
              <a:rPr lang="es-MX" dirty="0"/>
              <a:t>Malón Eje y Malón de integración</a:t>
            </a:r>
          </a:p>
          <a:p>
            <a:pPr marL="171450" lvl="0" indent="-171450" algn="just">
              <a:buFont typeface="Arial" panose="020B0604020202020204" pitchFamily="34" charset="0"/>
              <a:buChar char="•"/>
            </a:pPr>
            <a:r>
              <a:rPr lang="en-US" dirty="0"/>
              <a:t>Taller </a:t>
            </a:r>
            <a:r>
              <a:rPr lang="en-US" dirty="0" err="1"/>
              <a:t>Grupal</a:t>
            </a:r>
            <a:r>
              <a:rPr lang="en-US" dirty="0"/>
              <a:t> 1</a:t>
            </a:r>
          </a:p>
          <a:p>
            <a:pPr marL="171450" lvl="0" indent="-171450" algn="just">
              <a:buFont typeface="Arial" panose="020B0604020202020204" pitchFamily="34" charset="0"/>
              <a:buChar char="•"/>
            </a:pPr>
            <a:r>
              <a:rPr lang="en-US" dirty="0"/>
              <a:t>Taller </a:t>
            </a:r>
            <a:r>
              <a:rPr lang="en-US" dirty="0" err="1"/>
              <a:t>Grupal</a:t>
            </a:r>
            <a:r>
              <a:rPr lang="en-US" dirty="0"/>
              <a:t> 2</a:t>
            </a:r>
          </a:p>
          <a:p>
            <a:pPr marL="171450" indent="-171450" algn="just">
              <a:buFont typeface="Arial" panose="020B0604020202020204" pitchFamily="34" charset="0"/>
              <a:buChar char="•"/>
            </a:pPr>
            <a:r>
              <a:rPr lang="en-US" dirty="0"/>
              <a:t>Taller </a:t>
            </a:r>
            <a:r>
              <a:rPr lang="en-US" dirty="0" err="1"/>
              <a:t>Grupal</a:t>
            </a:r>
            <a:r>
              <a:rPr lang="en-US" dirty="0"/>
              <a:t> 3</a:t>
            </a:r>
          </a:p>
          <a:p>
            <a:pPr marL="171450" indent="-171450" algn="just">
              <a:buFont typeface="Arial" panose="020B0604020202020204" pitchFamily="34" charset="0"/>
              <a:buChar char="•"/>
            </a:pPr>
            <a:r>
              <a:rPr lang="en-US" dirty="0"/>
              <a:t>Taller </a:t>
            </a:r>
            <a:r>
              <a:rPr lang="en-US" dirty="0" err="1"/>
              <a:t>Grupal</a:t>
            </a:r>
            <a:r>
              <a:rPr lang="en-US" dirty="0"/>
              <a:t> 4</a:t>
            </a:r>
          </a:p>
          <a:p>
            <a:pPr marL="171450" indent="-171450" algn="just">
              <a:buFont typeface="Arial" panose="020B0604020202020204" pitchFamily="34" charset="0"/>
              <a:buChar char="•"/>
            </a:pPr>
            <a:r>
              <a:rPr lang="en-US" dirty="0"/>
              <a:t>Taller </a:t>
            </a:r>
            <a:r>
              <a:rPr lang="en-US" dirty="0" err="1"/>
              <a:t>Grupal</a:t>
            </a:r>
            <a:r>
              <a:rPr lang="en-US" dirty="0"/>
              <a:t> 5</a:t>
            </a:r>
          </a:p>
          <a:p>
            <a:pPr marL="0" lvl="0" indent="0" algn="just"/>
            <a:endParaRPr lang="en-US" dirty="0"/>
          </a:p>
          <a:p>
            <a:pPr marL="0" lvl="0" indent="0" algn="just"/>
            <a:endParaRPr dirty="0"/>
          </a:p>
        </p:txBody>
      </p:sp>
      <p:sp>
        <p:nvSpPr>
          <p:cNvPr id="359" name="Google Shape;359;p39"/>
          <p:cNvSpPr txBox="1">
            <a:spLocks noGrp="1"/>
          </p:cNvSpPr>
          <p:nvPr>
            <p:ph type="ctrTitle"/>
          </p:nvPr>
        </p:nvSpPr>
        <p:spPr>
          <a:xfrm>
            <a:off x="4633950" y="881076"/>
            <a:ext cx="2978430" cy="384900"/>
          </a:xfrm>
          <a:prstGeom prst="rect">
            <a:avLst/>
          </a:prstGeom>
        </p:spPr>
        <p:txBody>
          <a:bodyPr spcFirstLastPara="1" wrap="square" lIns="91425" tIns="91425" rIns="91425" bIns="91425" anchor="b" anchorCtr="0">
            <a:noAutofit/>
          </a:bodyPr>
          <a:lstStyle/>
          <a:p>
            <a:pPr lvl="0"/>
            <a:r>
              <a:rPr lang="es-MX" dirty="0"/>
              <a:t>PROGRAMA VÍNCULOS</a:t>
            </a:r>
            <a:endParaRPr lang="es-MX" dirty="0">
              <a:solidFill>
                <a:srgbClr val="FFFFFF"/>
              </a:solidFill>
            </a:endParaRPr>
          </a:p>
        </p:txBody>
      </p:sp>
      <p:sp>
        <p:nvSpPr>
          <p:cNvPr id="360" name="Google Shape;360;p39"/>
          <p:cNvSpPr txBox="1">
            <a:spLocks noGrp="1"/>
          </p:cNvSpPr>
          <p:nvPr>
            <p:ph type="ctrTitle" idx="3"/>
          </p:nvPr>
        </p:nvSpPr>
        <p:spPr>
          <a:xfrm>
            <a:off x="4633950" y="2608120"/>
            <a:ext cx="3520768" cy="639297"/>
          </a:xfrm>
          <a:prstGeom prst="rect">
            <a:avLst/>
          </a:prstGeom>
        </p:spPr>
        <p:txBody>
          <a:bodyPr spcFirstLastPara="1" wrap="square" lIns="91425" tIns="91425" rIns="91425" bIns="91425" anchor="b" anchorCtr="0">
            <a:noAutofit/>
          </a:bodyPr>
          <a:lstStyle/>
          <a:p>
            <a:r>
              <a:rPr lang="es-MX" sz="1200" dirty="0"/>
              <a:t>ACTIVIDADES PRINCIPALES</a:t>
            </a:r>
            <a:endParaRPr lang="en-US" sz="1200"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52476"/>
            <a:ext cx="4121582" cy="1867500"/>
          </a:xfrm>
          <a:prstGeom prst="rect">
            <a:avLst/>
          </a:prstGeom>
        </p:spPr>
      </p:pic>
      <p:sp>
        <p:nvSpPr>
          <p:cNvPr id="12"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5" name="Imagen 4" descr="Un grupo de personas sentadas alrededor de una mesa&#10;&#10;Descripción generada automáticamente">
            <a:extLst>
              <a:ext uri="{FF2B5EF4-FFF2-40B4-BE49-F238E27FC236}">
                <a16:creationId xmlns:a16="http://schemas.microsoft.com/office/drawing/2014/main" id="{680D48AA-C46D-933E-1C92-98DF4527E9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23525"/>
            <a:ext cx="4091850" cy="1867499"/>
          </a:xfrm>
          <a:prstGeom prst="rect">
            <a:avLst/>
          </a:prstGeom>
        </p:spPr>
      </p:pic>
    </p:spTree>
    <p:extLst>
      <p:ext uri="{BB962C8B-B14F-4D97-AF65-F5344CB8AC3E}">
        <p14:creationId xmlns:p14="http://schemas.microsoft.com/office/powerpoint/2010/main" val="170245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822599"/>
          </a:xfrm>
          <a:prstGeom prst="rect">
            <a:avLst/>
          </a:prstGeom>
        </p:spPr>
        <p:txBody>
          <a:bodyPr spcFirstLastPara="1" wrap="square" lIns="91425" tIns="91425" rIns="91425" bIns="91425" anchor="t" anchorCtr="0">
            <a:noAutofit/>
          </a:bodyPr>
          <a:lstStyle/>
          <a:p>
            <a:pPr marL="0" lvl="0" indent="0" algn="just"/>
            <a:r>
              <a:rPr lang="es-MX" dirty="0"/>
              <a:t>El año 2022 la oficina de vivienda atendió a usuarios y apalancó a través de proyectos un monto de 67.607,9 UF correspondiente a $2.383.870.103,82 aproximadamente.</a:t>
            </a:r>
            <a:endParaRPr dirty="0"/>
          </a:p>
        </p:txBody>
      </p:sp>
      <p:sp>
        <p:nvSpPr>
          <p:cNvPr id="358" name="Google Shape;358;p39"/>
          <p:cNvSpPr txBox="1">
            <a:spLocks noGrp="1"/>
          </p:cNvSpPr>
          <p:nvPr>
            <p:ph type="subTitle" idx="2"/>
          </p:nvPr>
        </p:nvSpPr>
        <p:spPr>
          <a:xfrm>
            <a:off x="4633949" y="1959800"/>
            <a:ext cx="3130831" cy="1874445"/>
          </a:xfrm>
          <a:prstGeom prst="rect">
            <a:avLst/>
          </a:prstGeom>
        </p:spPr>
        <p:txBody>
          <a:bodyPr spcFirstLastPara="1" wrap="square" lIns="91425" tIns="91425" rIns="91425" bIns="91425" anchor="t" anchorCtr="0">
            <a:noAutofit/>
          </a:bodyPr>
          <a:lstStyle/>
          <a:p>
            <a:pPr marL="171450" lvl="0" indent="-171450" algn="just">
              <a:buFont typeface="Arial" panose="020B0604020202020204" pitchFamily="34" charset="0"/>
              <a:buChar char="•"/>
            </a:pPr>
            <a:r>
              <a:rPr lang="es-MX" dirty="0"/>
              <a:t>Programa de Habilitación Rural D.S.10, modalidad MAVE fueron adjudicadas 75 familias por un monto de 28.144,9 UF equivalente a $992.395.647.33 aproximadamente.</a:t>
            </a:r>
          </a:p>
          <a:p>
            <a:pPr marL="171450" lvl="0" indent="-171450" algn="just">
              <a:buFont typeface="Arial" panose="020B0604020202020204" pitchFamily="34" charset="0"/>
              <a:buChar char="•"/>
            </a:pPr>
            <a:r>
              <a:rPr lang="es-MX" dirty="0"/>
              <a:t>Programa Habitabilidad rural D.S.10 fueron adjudicadas 34 familias, por un monto de 38.398 UF equivalentes a $1.353.922.311,54 aproximadamente.</a:t>
            </a:r>
          </a:p>
          <a:p>
            <a:pPr marL="171450" lvl="0" indent="-171450" algn="just">
              <a:buFont typeface="Arial" panose="020B0604020202020204" pitchFamily="34" charset="0"/>
              <a:buChar char="•"/>
            </a:pPr>
            <a:r>
              <a:rPr lang="es-MX" dirty="0"/>
              <a:t>Programa subsidio de Arriendo DS-52 especial adulto mayor fue adjudicado 5 subsidios con una cobertura del 95% por un monto de 1.065 UF equivalente a $37.552.144,95.</a:t>
            </a:r>
          </a:p>
          <a:p>
            <a:pPr marL="171450" lvl="0" indent="-171450" algn="just">
              <a:buFont typeface="Arial" panose="020B0604020202020204" pitchFamily="34" charset="0"/>
              <a:buChar char="•"/>
            </a:pPr>
            <a:r>
              <a:rPr lang="es-MX" dirty="0"/>
              <a:t>Comité Fabián de la Fuente continúa con obras de construcción de 22 viviendas desde el año 2021, con un avance del 60%.</a:t>
            </a:r>
          </a:p>
          <a:p>
            <a:pPr marL="0" lvl="0" indent="0" algn="just"/>
            <a:endParaRPr lang="en-US" dirty="0"/>
          </a:p>
          <a:p>
            <a:pPr marL="0" lvl="0" indent="0" algn="just"/>
            <a:endParaRPr dirty="0"/>
          </a:p>
        </p:txBody>
      </p:sp>
      <p:sp>
        <p:nvSpPr>
          <p:cNvPr id="359" name="Google Shape;359;p39"/>
          <p:cNvSpPr txBox="1">
            <a:spLocks noGrp="1"/>
          </p:cNvSpPr>
          <p:nvPr>
            <p:ph type="ctrTitle"/>
          </p:nvPr>
        </p:nvSpPr>
        <p:spPr>
          <a:xfrm>
            <a:off x="4633950" y="621301"/>
            <a:ext cx="2978430" cy="384900"/>
          </a:xfrm>
          <a:prstGeom prst="rect">
            <a:avLst/>
          </a:prstGeom>
        </p:spPr>
        <p:txBody>
          <a:bodyPr spcFirstLastPara="1" wrap="square" lIns="91425" tIns="91425" rIns="91425" bIns="91425" anchor="b" anchorCtr="0">
            <a:noAutofit/>
          </a:bodyPr>
          <a:lstStyle/>
          <a:p>
            <a:pPr lvl="0"/>
            <a:r>
              <a:rPr lang="es-MX" dirty="0"/>
              <a:t>VIVIENDA</a:t>
            </a:r>
            <a:endParaRPr lang="es-MX" dirty="0">
              <a:solidFill>
                <a:srgbClr val="FFFFFF"/>
              </a:solidFill>
            </a:endParaRPr>
          </a:p>
        </p:txBody>
      </p:sp>
      <p:sp>
        <p:nvSpPr>
          <p:cNvPr id="360" name="Google Shape;360;p39"/>
          <p:cNvSpPr txBox="1">
            <a:spLocks noGrp="1"/>
          </p:cNvSpPr>
          <p:nvPr>
            <p:ph type="ctrTitle" idx="3"/>
          </p:nvPr>
        </p:nvSpPr>
        <p:spPr>
          <a:xfrm>
            <a:off x="4633950" y="1704927"/>
            <a:ext cx="3520768" cy="379448"/>
          </a:xfrm>
          <a:prstGeom prst="rect">
            <a:avLst/>
          </a:prstGeom>
        </p:spPr>
        <p:txBody>
          <a:bodyPr spcFirstLastPara="1" wrap="square" lIns="91425" tIns="91425" rIns="91425" bIns="91425" anchor="b" anchorCtr="0">
            <a:noAutofit/>
          </a:bodyPr>
          <a:lstStyle/>
          <a:p>
            <a:r>
              <a:rPr lang="es-MX" sz="1200" dirty="0"/>
              <a:t>ACTIVIDADES PRINCIPALES</a:t>
            </a:r>
            <a:endParaRPr lang="en-US" sz="1200"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Imagen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833" y="652475"/>
            <a:ext cx="3984016" cy="1867500"/>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7833" y="2623526"/>
            <a:ext cx="3994407" cy="1867500"/>
          </a:xfrm>
          <a:prstGeom prst="rect">
            <a:avLst/>
          </a:prstGeom>
        </p:spPr>
      </p:pic>
      <p:sp>
        <p:nvSpPr>
          <p:cNvPr id="13"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Tree>
    <p:extLst>
      <p:ext uri="{BB962C8B-B14F-4D97-AF65-F5344CB8AC3E}">
        <p14:creationId xmlns:p14="http://schemas.microsoft.com/office/powerpoint/2010/main" val="125122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317563"/>
          </a:xfrm>
          <a:prstGeom prst="rect">
            <a:avLst/>
          </a:prstGeom>
        </p:spPr>
        <p:txBody>
          <a:bodyPr spcFirstLastPara="1" wrap="square" lIns="91425" tIns="91425" rIns="91425" bIns="91425" anchor="t" anchorCtr="0">
            <a:noAutofit/>
          </a:bodyPr>
          <a:lstStyle/>
          <a:p>
            <a:pPr marL="0" lvl="0" indent="0" algn="just"/>
            <a:r>
              <a:rPr lang="es-MX" dirty="0"/>
              <a:t>El año 2022 la oficina de Discapacidad atendió </a:t>
            </a:r>
            <a:r>
              <a:rPr lang="es-MX" b="1" u="sng" dirty="0"/>
              <a:t>224 usuarios </a:t>
            </a:r>
            <a:r>
              <a:rPr lang="es-MX" dirty="0"/>
              <a:t>por diferentes gestiones en el área tales como, postulación a credenciales de discapacidad, y ayudas técnicas y sociales </a:t>
            </a:r>
          </a:p>
          <a:p>
            <a:pPr marL="0" lvl="0" indent="0" algn="just"/>
            <a:endParaRPr lang="es-MX" dirty="0"/>
          </a:p>
          <a:p>
            <a:pPr marL="0" lvl="0" indent="0" algn="just"/>
            <a:r>
              <a:rPr lang="es-MX" dirty="0"/>
              <a:t>El apalancamiento de recursos a través de proyectos fue por un monto total de </a:t>
            </a:r>
            <a:r>
              <a:rPr lang="es-MX" b="1" u="sng" dirty="0"/>
              <a:t>$ 114.475.860.</a:t>
            </a:r>
            <a:endParaRPr b="1" u="sng" dirty="0"/>
          </a:p>
        </p:txBody>
      </p:sp>
      <p:sp>
        <p:nvSpPr>
          <p:cNvPr id="359" name="Google Shape;359;p39"/>
          <p:cNvSpPr txBox="1">
            <a:spLocks noGrp="1"/>
          </p:cNvSpPr>
          <p:nvPr>
            <p:ph type="ctrTitle"/>
          </p:nvPr>
        </p:nvSpPr>
        <p:spPr>
          <a:xfrm>
            <a:off x="4633949" y="621301"/>
            <a:ext cx="3377442" cy="384900"/>
          </a:xfrm>
          <a:prstGeom prst="rect">
            <a:avLst/>
          </a:prstGeom>
        </p:spPr>
        <p:txBody>
          <a:bodyPr spcFirstLastPara="1" wrap="square" lIns="91425" tIns="91425" rIns="91425" bIns="91425" anchor="b" anchorCtr="0">
            <a:noAutofit/>
          </a:bodyPr>
          <a:lstStyle/>
          <a:p>
            <a:pPr lvl="0"/>
            <a:r>
              <a:rPr lang="es-MX" dirty="0"/>
              <a:t>OFICINA DE DISCAPACIDAD</a:t>
            </a:r>
            <a:endParaRPr lang="es-MX" dirty="0">
              <a:solidFill>
                <a:srgbClr val="FFFFFF"/>
              </a:solidFill>
            </a:endParaRPr>
          </a:p>
        </p:txBody>
      </p:sp>
      <p:sp>
        <p:nvSpPr>
          <p:cNvPr id="360" name="Google Shape;360;p39"/>
          <p:cNvSpPr txBox="1">
            <a:spLocks noGrp="1"/>
          </p:cNvSpPr>
          <p:nvPr>
            <p:ph type="ctrTitle" idx="3"/>
          </p:nvPr>
        </p:nvSpPr>
        <p:spPr>
          <a:xfrm>
            <a:off x="4633950" y="2511346"/>
            <a:ext cx="2978430" cy="379448"/>
          </a:xfrm>
          <a:prstGeom prst="rect">
            <a:avLst/>
          </a:prstGeom>
        </p:spPr>
        <p:txBody>
          <a:bodyPr spcFirstLastPara="1" wrap="square" lIns="91425" tIns="91425" rIns="91425" bIns="91425" anchor="b" anchorCtr="0">
            <a:noAutofit/>
          </a:bodyPr>
          <a:lstStyle/>
          <a:p>
            <a:r>
              <a:rPr lang="es-MX" dirty="0"/>
              <a:t>OFICINA DE DEPORTES</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2743430"/>
            <a:ext cx="3130831" cy="2125936"/>
          </a:xfrm>
          <a:prstGeom prst="rect">
            <a:avLst/>
          </a:prstGeom>
        </p:spPr>
        <p:txBody>
          <a:bodyPr spcFirstLastPara="1" wrap="square" lIns="91425" tIns="91425" rIns="91425" bIns="91425" anchor="t" anchorCtr="0">
            <a:noAutofit/>
          </a:bodyPr>
          <a:lstStyle/>
          <a:p>
            <a:pPr marL="0" lvl="0" indent="0" algn="just"/>
            <a:r>
              <a:rPr lang="es-MX" dirty="0"/>
              <a:t>La Oficina de Deportes, perteneciente a la Dirección de Desarrollo Comunitario (DIDECO) y a su vez a la I. Municipalidad de San Fabián, tiene dentro de sus finalidades el poder lograr a través de la postulación a proyectos el apalancamiento de recursos, no sólo para iniciativas formuladas desde la entidad señalada, además, provenientes de organizaciones deportivas-sociales.</a:t>
            </a:r>
          </a:p>
          <a:p>
            <a:pPr marL="0" lvl="0" indent="0" algn="just"/>
            <a:r>
              <a:rPr lang="es-MX" dirty="0"/>
              <a:t>Proyectos:</a:t>
            </a:r>
          </a:p>
          <a:p>
            <a:pPr marL="171450" lvl="0" indent="-171450" algn="just">
              <a:buFont typeface="Arial" panose="020B0604020202020204" pitchFamily="34" charset="0"/>
              <a:buChar char="•"/>
            </a:pPr>
            <a:r>
              <a:rPr lang="en-US" dirty="0"/>
              <a:t>San </a:t>
            </a:r>
            <a:r>
              <a:rPr lang="en-US" dirty="0" err="1"/>
              <a:t>Fabián</a:t>
            </a:r>
            <a:r>
              <a:rPr lang="en-US" dirty="0"/>
              <a:t> se </a:t>
            </a:r>
            <a:r>
              <a:rPr lang="en-US" dirty="0" err="1"/>
              <a:t>Mueve</a:t>
            </a:r>
            <a:r>
              <a:rPr lang="en-US" dirty="0"/>
              <a:t> al </a:t>
            </a:r>
            <a:r>
              <a:rPr lang="en-US" dirty="0" err="1"/>
              <a:t>Ritmo</a:t>
            </a:r>
            <a:r>
              <a:rPr lang="en-US" dirty="0"/>
              <a:t> del </a:t>
            </a:r>
            <a:r>
              <a:rPr lang="en-US" dirty="0" err="1"/>
              <a:t>Deporte</a:t>
            </a:r>
            <a:r>
              <a:rPr lang="en-US" dirty="0"/>
              <a:t>.</a:t>
            </a:r>
          </a:p>
          <a:p>
            <a:pPr marL="171450" lvl="0" indent="-171450" algn="just">
              <a:buFont typeface="Arial" panose="020B0604020202020204" pitchFamily="34" charset="0"/>
              <a:buChar char="•"/>
            </a:pPr>
            <a:r>
              <a:rPr lang="es-MX" dirty="0"/>
              <a:t>Abrazos de Reencuentro Después del Covid-19.</a:t>
            </a:r>
          </a:p>
          <a:p>
            <a:pPr marL="171450" lvl="0" indent="-171450" algn="just">
              <a:buFont typeface="Arial" panose="020B0604020202020204" pitchFamily="34" charset="0"/>
              <a:buChar char="•"/>
            </a:pPr>
            <a:r>
              <a:rPr lang="es-MX" dirty="0"/>
              <a:t>Implementación Deportiva Escuela de Fútbol.</a:t>
            </a:r>
          </a:p>
          <a:p>
            <a:pPr marL="171450" lvl="0" indent="-171450" algn="just">
              <a:buFont typeface="Arial" panose="020B0604020202020204" pitchFamily="34" charset="0"/>
              <a:buChar char="•"/>
            </a:pPr>
            <a:r>
              <a:rPr lang="en-US" dirty="0" err="1"/>
              <a:t>Adjudicación</a:t>
            </a:r>
            <a:r>
              <a:rPr lang="en-US" dirty="0"/>
              <a:t> </a:t>
            </a:r>
            <a:r>
              <a:rPr lang="en-US" dirty="0" err="1"/>
              <a:t>programas</a:t>
            </a:r>
            <a:r>
              <a:rPr lang="en-US" dirty="0"/>
              <a:t> </a:t>
            </a:r>
            <a:r>
              <a:rPr lang="en-US" dirty="0" err="1"/>
              <a:t>deportivos</a:t>
            </a:r>
            <a:r>
              <a:rPr lang="en-US" dirty="0"/>
              <a:t> IND.</a:t>
            </a:r>
          </a:p>
          <a:p>
            <a:pPr marL="171450" lvl="0" indent="-171450" algn="just">
              <a:buFont typeface="Arial" panose="020B0604020202020204" pitchFamily="34" charset="0"/>
              <a:buChar char="•"/>
            </a:pPr>
            <a:r>
              <a:rPr lang="en-US" dirty="0" err="1"/>
              <a:t>Programas</a:t>
            </a:r>
            <a:r>
              <a:rPr lang="en-US" dirty="0"/>
              <a:t> DPS .</a:t>
            </a:r>
          </a:p>
          <a:p>
            <a:pPr marL="0" lvl="0" indent="0" algn="just"/>
            <a:endParaRPr dirty="0"/>
          </a:p>
        </p:txBody>
      </p:sp>
      <p:pic>
        <p:nvPicPr>
          <p:cNvPr id="10" name="Imagen 9" descr="C:\Users\Enc. Deporte\Downloads\IMG-20230120-WA0003.jpg"/>
          <p:cNvPicPr/>
          <p:nvPr/>
        </p:nvPicPr>
        <p:blipFill rotWithShape="1">
          <a:blip r:embed="rId3" cstate="screen">
            <a:extLst>
              <a:ext uri="{28A0092B-C50C-407E-A947-70E740481C1C}">
                <a14:useLocalDpi xmlns:a14="http://schemas.microsoft.com/office/drawing/2010/main"/>
              </a:ext>
            </a:extLst>
          </a:blip>
          <a:srcRect/>
          <a:stretch/>
        </p:blipFill>
        <p:spPr bwMode="auto">
          <a:xfrm>
            <a:off x="0" y="2623525"/>
            <a:ext cx="4091849" cy="1867500"/>
          </a:xfrm>
          <a:prstGeom prst="rect">
            <a:avLst/>
          </a:prstGeom>
          <a:noFill/>
          <a:ln>
            <a:noFill/>
          </a:ln>
        </p:spPr>
      </p:pic>
      <p:sp>
        <p:nvSpPr>
          <p:cNvPr id="11"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3" name="Imagen 2" descr="Un grupo de personas de pie&#10;&#10;Descripción generada automáticamente">
            <a:extLst>
              <a:ext uri="{FF2B5EF4-FFF2-40B4-BE49-F238E27FC236}">
                <a16:creationId xmlns:a16="http://schemas.microsoft.com/office/drawing/2014/main" id="{0E0DF822-AFBA-92C2-768B-33BDB0C06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52475"/>
            <a:ext cx="4091850" cy="1867500"/>
          </a:xfrm>
          <a:prstGeom prst="rect">
            <a:avLst/>
          </a:prstGeom>
        </p:spPr>
      </p:pic>
    </p:spTree>
    <p:extLst>
      <p:ext uri="{BB962C8B-B14F-4D97-AF65-F5344CB8AC3E}">
        <p14:creationId xmlns:p14="http://schemas.microsoft.com/office/powerpoint/2010/main" val="428035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0"/>
            <a:ext cx="3130831" cy="3929483"/>
          </a:xfrm>
          <a:prstGeom prst="rect">
            <a:avLst/>
          </a:prstGeom>
        </p:spPr>
        <p:txBody>
          <a:bodyPr spcFirstLastPara="1" wrap="square" lIns="91425" tIns="91425" rIns="91425" bIns="91425" anchor="t" anchorCtr="0">
            <a:noAutofit/>
          </a:bodyPr>
          <a:lstStyle/>
          <a:p>
            <a:pPr marL="0" lvl="0" indent="0" algn="just"/>
            <a:r>
              <a:rPr lang="es-MX" dirty="0"/>
              <a:t>El programa de Desarrollo Local PRODESAL, es uno de los principales servicios de fomento productivo de INDAP, cuyos principios están orientados a la atención de diversos productores agrícolas que se encuentran en el Programa, en la medida que manifiestan su compromiso e interés. </a:t>
            </a:r>
          </a:p>
          <a:p>
            <a:pPr marL="0" lvl="0" indent="0" algn="just"/>
            <a:endParaRPr lang="es-MX" dirty="0"/>
          </a:p>
          <a:p>
            <a:pPr marL="0" lvl="0" indent="0" algn="just"/>
            <a:r>
              <a:rPr lang="es-MX" dirty="0"/>
              <a:t>El programa PRODESAL de la comuna de San Fabián durante el año 2022 </a:t>
            </a:r>
            <a:r>
              <a:rPr lang="es-MX" b="1" u="sng" dirty="0"/>
              <a:t>atendió a 258 usuarios</a:t>
            </a:r>
            <a:r>
              <a:rPr lang="es-MX" dirty="0"/>
              <a:t>, los cuales conforman la Unidad Territorial.</a:t>
            </a:r>
          </a:p>
          <a:p>
            <a:pPr marL="0" lvl="0" indent="0" algn="just"/>
            <a:endParaRPr lang="es-MX" dirty="0"/>
          </a:p>
          <a:p>
            <a:pPr marL="0" lvl="0" indent="0" algn="just"/>
            <a:r>
              <a:rPr lang="es-MX" dirty="0"/>
              <a:t>Resumen recursos apalancados a la comuna por el programa PRODESAL</a:t>
            </a:r>
          </a:p>
          <a:p>
            <a:pPr marL="0" lvl="0" indent="0" algn="just"/>
            <a:endParaRPr lang="es-MX" dirty="0"/>
          </a:p>
          <a:p>
            <a:pPr marL="0" lvl="0" indent="0" algn="just"/>
            <a:r>
              <a:rPr lang="es-MX" dirty="0"/>
              <a:t>Convenio aporte ejecutado INDAP	: $ 100.579.856.-           </a:t>
            </a:r>
          </a:p>
          <a:p>
            <a:pPr marL="0" lvl="0" indent="0" algn="just"/>
            <a:r>
              <a:rPr lang="es-MX" dirty="0"/>
              <a:t>INVERSIONES	INDAP                   : $ 198.178.220.-</a:t>
            </a:r>
          </a:p>
          <a:p>
            <a:pPr marL="0" lvl="0" indent="0" algn="just"/>
            <a:r>
              <a:rPr lang="es-MX" dirty="0"/>
              <a:t>OTRAS INSTITUCIONES                   : $   23.670.000.-</a:t>
            </a:r>
          </a:p>
          <a:p>
            <a:pPr marL="0" lvl="0" indent="0" algn="just"/>
            <a:r>
              <a:rPr lang="es-MX" dirty="0"/>
              <a:t>Créditos                                              : $ 142.838.853.-</a:t>
            </a:r>
          </a:p>
          <a:p>
            <a:pPr marL="0" lvl="0" indent="0" algn="just"/>
            <a:endParaRPr lang="es-MX" dirty="0"/>
          </a:p>
          <a:p>
            <a:pPr marL="0" lvl="0" indent="0" algn="just"/>
            <a:r>
              <a:rPr lang="es-MX" b="1" dirty="0"/>
              <a:t>TOTAL	                              : $ 465.266.929.-</a:t>
            </a:r>
          </a:p>
          <a:p>
            <a:pPr marL="0" lvl="0" indent="0" algn="just"/>
            <a:endParaRPr lang="es-MX" dirty="0"/>
          </a:p>
          <a:p>
            <a:pPr marL="0" lvl="0" indent="0" algn="just"/>
            <a:endParaRPr dirty="0"/>
          </a:p>
        </p:txBody>
      </p:sp>
      <p:sp>
        <p:nvSpPr>
          <p:cNvPr id="359" name="Google Shape;359;p39"/>
          <p:cNvSpPr txBox="1">
            <a:spLocks noGrp="1"/>
          </p:cNvSpPr>
          <p:nvPr>
            <p:ph type="ctrTitle"/>
          </p:nvPr>
        </p:nvSpPr>
        <p:spPr>
          <a:xfrm>
            <a:off x="4633949" y="621301"/>
            <a:ext cx="3377442" cy="384900"/>
          </a:xfrm>
          <a:prstGeom prst="rect">
            <a:avLst/>
          </a:prstGeom>
        </p:spPr>
        <p:txBody>
          <a:bodyPr spcFirstLastPara="1" wrap="square" lIns="91425" tIns="91425" rIns="91425" bIns="91425" anchor="b" anchorCtr="0">
            <a:noAutofit/>
          </a:bodyPr>
          <a:lstStyle/>
          <a:p>
            <a:pPr lvl="0"/>
            <a:r>
              <a:rPr lang="es-MX" dirty="0"/>
              <a:t>PRODESAL</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52475"/>
            <a:ext cx="4091851" cy="1867500"/>
          </a:xfrm>
          <a:prstGeom prst="rect">
            <a:avLst/>
          </a:prstGeom>
        </p:spPr>
      </p:pic>
      <p:pic>
        <p:nvPicPr>
          <p:cNvPr id="5" name="Imagen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23525"/>
            <a:ext cx="4091850" cy="1867500"/>
          </a:xfrm>
          <a:prstGeom prst="rect">
            <a:avLst/>
          </a:prstGeom>
        </p:spPr>
      </p:pic>
      <p:sp>
        <p:nvSpPr>
          <p:cNvPr id="8"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Tree>
    <p:extLst>
      <p:ext uri="{BB962C8B-B14F-4D97-AF65-F5344CB8AC3E}">
        <p14:creationId xmlns:p14="http://schemas.microsoft.com/office/powerpoint/2010/main" val="383149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487619"/>
          </a:xfrm>
          <a:prstGeom prst="rect">
            <a:avLst/>
          </a:prstGeom>
        </p:spPr>
        <p:txBody>
          <a:bodyPr spcFirstLastPara="1" wrap="square" lIns="91425" tIns="91425" rIns="91425" bIns="91425" anchor="t" anchorCtr="0">
            <a:noAutofit/>
          </a:bodyPr>
          <a:lstStyle/>
          <a:p>
            <a:pPr marL="0" lvl="0" indent="0" algn="just"/>
            <a:r>
              <a:rPr lang="es-MX" dirty="0"/>
              <a:t>La Oficina de Fomento Productivo es potenciar y generar capacidades en los emprendedores y empresarios de la comuna, a través de asesorías técnicas que permitan contribuir a mejorar la productividad.</a:t>
            </a:r>
          </a:p>
          <a:p>
            <a:pPr marL="0" lvl="0" indent="0" algn="just"/>
            <a:endParaRPr lang="es-MX" dirty="0"/>
          </a:p>
          <a:p>
            <a:pPr marL="0" lvl="0" indent="0" algn="just"/>
            <a:r>
              <a:rPr lang="es-MX" dirty="0"/>
              <a:t>Logros 2022</a:t>
            </a:r>
          </a:p>
          <a:p>
            <a:pPr marL="0" lvl="0" indent="0" algn="just"/>
            <a:r>
              <a:rPr lang="es-MX" b="1" u="sng" dirty="0" err="1"/>
              <a:t>Corfo</a:t>
            </a:r>
            <a:r>
              <a:rPr lang="es-MX" b="1" u="sng" dirty="0"/>
              <a:t>           $44.800.000</a:t>
            </a:r>
          </a:p>
          <a:p>
            <a:pPr marL="0" lvl="0" indent="0" algn="just"/>
            <a:r>
              <a:rPr lang="es-MX" b="1" u="sng" dirty="0" err="1"/>
              <a:t>Sercotec</a:t>
            </a:r>
            <a:r>
              <a:rPr lang="es-MX" b="1" u="sng" dirty="0"/>
              <a:t>     $29.200.000</a:t>
            </a:r>
          </a:p>
          <a:p>
            <a:pPr marL="0" lvl="0" indent="0" algn="just"/>
            <a:r>
              <a:rPr lang="es-MX" b="1" u="sng" dirty="0" err="1"/>
              <a:t>Fosis</a:t>
            </a:r>
            <a:r>
              <a:rPr lang="es-MX" b="1" u="sng" dirty="0"/>
              <a:t>           $21.440.000</a:t>
            </a:r>
          </a:p>
        </p:txBody>
      </p:sp>
      <p:sp>
        <p:nvSpPr>
          <p:cNvPr id="359" name="Google Shape;359;p39"/>
          <p:cNvSpPr txBox="1">
            <a:spLocks noGrp="1"/>
          </p:cNvSpPr>
          <p:nvPr>
            <p:ph type="ctrTitle"/>
          </p:nvPr>
        </p:nvSpPr>
        <p:spPr>
          <a:xfrm>
            <a:off x="4633949" y="621301"/>
            <a:ext cx="3377442" cy="384900"/>
          </a:xfrm>
          <a:prstGeom prst="rect">
            <a:avLst/>
          </a:prstGeom>
        </p:spPr>
        <p:txBody>
          <a:bodyPr spcFirstLastPara="1" wrap="square" lIns="91425" tIns="91425" rIns="91425" bIns="91425" anchor="b" anchorCtr="0">
            <a:noAutofit/>
          </a:bodyPr>
          <a:lstStyle/>
          <a:p>
            <a:pPr lvl="0"/>
            <a:r>
              <a:rPr lang="es-MX" dirty="0"/>
              <a:t>FOMENTO PRODUCTIVO</a:t>
            </a:r>
            <a:endParaRPr lang="es-MX" dirty="0">
              <a:solidFill>
                <a:srgbClr val="FFFFFF"/>
              </a:solidFill>
            </a:endParaRPr>
          </a:p>
        </p:txBody>
      </p:sp>
      <p:sp>
        <p:nvSpPr>
          <p:cNvPr id="360" name="Google Shape;360;p39"/>
          <p:cNvSpPr txBox="1">
            <a:spLocks noGrp="1"/>
          </p:cNvSpPr>
          <p:nvPr>
            <p:ph type="ctrTitle" idx="3"/>
          </p:nvPr>
        </p:nvSpPr>
        <p:spPr>
          <a:xfrm>
            <a:off x="4633950" y="2524988"/>
            <a:ext cx="2978430" cy="379448"/>
          </a:xfrm>
          <a:prstGeom prst="rect">
            <a:avLst/>
          </a:prstGeom>
        </p:spPr>
        <p:txBody>
          <a:bodyPr spcFirstLastPara="1" wrap="square" lIns="91425" tIns="91425" rIns="91425" bIns="91425" anchor="b" anchorCtr="0">
            <a:noAutofit/>
          </a:bodyPr>
          <a:lstStyle/>
          <a:p>
            <a:r>
              <a:rPr lang="es-MX" dirty="0"/>
              <a:t>OMIL</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2740863"/>
            <a:ext cx="3130831" cy="1883092"/>
          </a:xfrm>
          <a:prstGeom prst="rect">
            <a:avLst/>
          </a:prstGeom>
        </p:spPr>
        <p:txBody>
          <a:bodyPr spcFirstLastPara="1" wrap="square" lIns="91425" tIns="91425" rIns="91425" bIns="91425" anchor="t" anchorCtr="0">
            <a:noAutofit/>
          </a:bodyPr>
          <a:lstStyle/>
          <a:p>
            <a:pPr marL="0" lvl="0" indent="0" algn="just"/>
            <a:r>
              <a:rPr lang="es-MX" dirty="0"/>
              <a:t>La Oficina OMIL, tiene como objetivo promover el desarrollo de un sistema de intermediación colaborativo a través de una oferta coordinada de servicios de calidad acorde a trayectorias laborales de las personas y a los desafíos productivos de las empresas, de acuerdo con las necesidades de desarrollo local.</a:t>
            </a:r>
          </a:p>
          <a:p>
            <a:pPr marL="0" lvl="0" indent="0" algn="just"/>
            <a:endParaRPr lang="es-MX" dirty="0"/>
          </a:p>
          <a:p>
            <a:pPr marL="0" lvl="0" indent="0" algn="just"/>
            <a:r>
              <a:rPr lang="es-MX" dirty="0"/>
              <a:t>Para lo anterior se firma el Convenio de Colaboración con Transferencia de Recursos para la Ejecución del Programa Fortalecimiento OMIL año 2022 por un monto de </a:t>
            </a:r>
            <a:r>
              <a:rPr lang="es-MX" b="1" u="sng" dirty="0"/>
              <a:t>$20.240.000.</a:t>
            </a:r>
            <a:endParaRPr b="1" u="sng" dirty="0"/>
          </a:p>
        </p:txBody>
      </p:sp>
      <p:pic>
        <p:nvPicPr>
          <p:cNvPr id="12" name="Imagen 11"/>
          <p:cNvPicPr/>
          <p:nvPr/>
        </p:nvPicPr>
        <p:blipFill rotWithShape="1">
          <a:blip r:embed="rId3" cstate="screen">
            <a:extLst>
              <a:ext uri="{28A0092B-C50C-407E-A947-70E740481C1C}">
                <a14:useLocalDpi xmlns:a14="http://schemas.microsoft.com/office/drawing/2010/main"/>
              </a:ext>
            </a:extLst>
          </a:blip>
          <a:srcRect/>
          <a:stretch/>
        </p:blipFill>
        <p:spPr>
          <a:xfrm>
            <a:off x="0" y="2623524"/>
            <a:ext cx="4091850" cy="1867501"/>
          </a:xfrm>
          <a:prstGeom prst="rect">
            <a:avLst/>
          </a:prstGeom>
        </p:spPr>
      </p:pic>
      <p:sp>
        <p:nvSpPr>
          <p:cNvPr id="10"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4" name="Imagen 3" descr="Personas sentadas en una mesa&#10;&#10;Descripción generada automáticamente con confianza media">
            <a:extLst>
              <a:ext uri="{FF2B5EF4-FFF2-40B4-BE49-F238E27FC236}">
                <a16:creationId xmlns:a16="http://schemas.microsoft.com/office/drawing/2014/main" id="{17350478-52D9-5446-8437-EE7134031E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52474"/>
            <a:ext cx="4091851" cy="1867499"/>
          </a:xfrm>
          <a:prstGeom prst="rect">
            <a:avLst/>
          </a:prstGeom>
        </p:spPr>
      </p:pic>
    </p:spTree>
    <p:extLst>
      <p:ext uri="{BB962C8B-B14F-4D97-AF65-F5344CB8AC3E}">
        <p14:creationId xmlns:p14="http://schemas.microsoft.com/office/powerpoint/2010/main" val="11468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708120"/>
          </a:xfrm>
          <a:prstGeom prst="rect">
            <a:avLst/>
          </a:prstGeom>
        </p:spPr>
        <p:txBody>
          <a:bodyPr spcFirstLastPara="1" wrap="square" lIns="91425" tIns="91425" rIns="91425" bIns="91425" anchor="t" anchorCtr="0">
            <a:noAutofit/>
          </a:bodyPr>
          <a:lstStyle/>
          <a:p>
            <a:pPr marL="0" lvl="0" indent="0" algn="just"/>
            <a:r>
              <a:rPr lang="es-MX" dirty="0"/>
              <a:t>El Programa Familias de Subsistema Seguridades y Oportunidades, tiene como propósito contribuir a que las personas y familias superen su situación de pobreza extrema de manera sostenible y alcancen mejores condiciones de vida, a través del desarrollo de capacidades que les permitan generar ingresos autónomos por la vía del trabajo e integración social. </a:t>
            </a:r>
          </a:p>
          <a:p>
            <a:pPr marL="0" lvl="0" indent="0" algn="just"/>
            <a:endParaRPr lang="es-MX" dirty="0"/>
          </a:p>
          <a:p>
            <a:pPr marL="0" lvl="0" indent="0" algn="just"/>
            <a:r>
              <a:rPr lang="es-MX" dirty="0"/>
              <a:t>El Convenio de Transferencia de recursos del Programa Familias, fue por un monto de </a:t>
            </a:r>
            <a:r>
              <a:rPr lang="es-MX" b="1" u="sng" dirty="0"/>
              <a:t>$ 23.109.600.-</a:t>
            </a:r>
          </a:p>
        </p:txBody>
      </p:sp>
      <p:sp>
        <p:nvSpPr>
          <p:cNvPr id="359" name="Google Shape;359;p39"/>
          <p:cNvSpPr txBox="1">
            <a:spLocks noGrp="1"/>
          </p:cNvSpPr>
          <p:nvPr>
            <p:ph type="ctrTitle"/>
          </p:nvPr>
        </p:nvSpPr>
        <p:spPr>
          <a:xfrm>
            <a:off x="4633949" y="621301"/>
            <a:ext cx="3377442" cy="384900"/>
          </a:xfrm>
          <a:prstGeom prst="rect">
            <a:avLst/>
          </a:prstGeom>
        </p:spPr>
        <p:txBody>
          <a:bodyPr spcFirstLastPara="1" wrap="square" lIns="91425" tIns="91425" rIns="91425" bIns="91425" anchor="b" anchorCtr="0">
            <a:noAutofit/>
          </a:bodyPr>
          <a:lstStyle/>
          <a:p>
            <a:pPr lvl="0"/>
            <a:r>
              <a:rPr lang="es-MX" dirty="0"/>
              <a:t>PROGRAMA FAMILIA</a:t>
            </a:r>
            <a:endParaRPr lang="es-MX" dirty="0">
              <a:solidFill>
                <a:srgbClr val="FFFFFF"/>
              </a:solidFill>
            </a:endParaRPr>
          </a:p>
        </p:txBody>
      </p:sp>
      <p:sp>
        <p:nvSpPr>
          <p:cNvPr id="360" name="Google Shape;360;p39"/>
          <p:cNvSpPr txBox="1">
            <a:spLocks noGrp="1"/>
          </p:cNvSpPr>
          <p:nvPr>
            <p:ph type="ctrTitle" idx="3"/>
          </p:nvPr>
        </p:nvSpPr>
        <p:spPr>
          <a:xfrm>
            <a:off x="4633950" y="2623525"/>
            <a:ext cx="2978430" cy="379448"/>
          </a:xfrm>
          <a:prstGeom prst="rect">
            <a:avLst/>
          </a:prstGeom>
        </p:spPr>
        <p:txBody>
          <a:bodyPr spcFirstLastPara="1" wrap="square" lIns="91425" tIns="91425" rIns="91425" bIns="91425" anchor="b" anchorCtr="0">
            <a:noAutofit/>
          </a:bodyPr>
          <a:lstStyle/>
          <a:p>
            <a:r>
              <a:rPr lang="es-MX" dirty="0"/>
              <a:t>CHILE CRECE CONTIGO</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3005696"/>
            <a:ext cx="3130831" cy="1867499"/>
          </a:xfrm>
          <a:prstGeom prst="rect">
            <a:avLst/>
          </a:prstGeom>
        </p:spPr>
        <p:txBody>
          <a:bodyPr spcFirstLastPara="1" wrap="square" lIns="91425" tIns="91425" rIns="91425" bIns="91425" anchor="t" anchorCtr="0">
            <a:noAutofit/>
          </a:bodyPr>
          <a:lstStyle/>
          <a:p>
            <a:pPr marL="0" lvl="0" indent="0" algn="just"/>
            <a:r>
              <a:rPr lang="es-MX" dirty="0"/>
              <a:t>El Programa Chile Crece Contigo es parte del subsistema de protección social, administrado, coordinado, supervisado y evaluado por el Ministerio de Desarrollo Social y Familia, el principal objetivo de este subsistema es acompañar, proteger y apoyar integralmente, a todos los niños, niñas y sus familias.</a:t>
            </a:r>
          </a:p>
          <a:p>
            <a:pPr marL="171450" lvl="0" indent="-171450" algn="just">
              <a:buFont typeface="Arial" panose="020B0604020202020204" pitchFamily="34" charset="0"/>
              <a:buChar char="•"/>
            </a:pPr>
            <a:r>
              <a:rPr lang="es-CL" dirty="0"/>
              <a:t>Fondo De Intervenciones De Apoyo Al Desarrollo Infantil 2022, 117 niños </a:t>
            </a:r>
            <a:r>
              <a:rPr lang="es-CL" b="1" u="sng" dirty="0"/>
              <a:t>$5.830.000</a:t>
            </a:r>
          </a:p>
          <a:p>
            <a:pPr marL="171450" lvl="0" indent="-171450" algn="just">
              <a:buFont typeface="Arial" panose="020B0604020202020204" pitchFamily="34" charset="0"/>
              <a:buChar char="•"/>
            </a:pPr>
            <a:r>
              <a:rPr lang="es-CL" dirty="0"/>
              <a:t>Programa Fortalecimiento Municipal </a:t>
            </a:r>
            <a:r>
              <a:rPr lang="es-CL" b="1" u="sng" dirty="0"/>
              <a:t>2022 $7.000.000.-</a:t>
            </a:r>
          </a:p>
          <a:p>
            <a:pPr marL="171450" lvl="0" indent="-171450" algn="just">
              <a:buFont typeface="Arial" panose="020B0604020202020204" pitchFamily="34" charset="0"/>
              <a:buChar char="•"/>
            </a:pPr>
            <a:r>
              <a:rPr lang="es-CL" dirty="0"/>
              <a:t>Material RINJU 2022.</a:t>
            </a:r>
          </a:p>
          <a:p>
            <a:pPr marL="0" lvl="0" indent="0" algn="just"/>
            <a:endParaRPr dirty="0"/>
          </a:p>
        </p:txBody>
      </p:sp>
      <p:sp>
        <p:nvSpPr>
          <p:cNvPr id="12"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4" name="Imagen 3" descr="Un grupo de niños sentados en una mesa&#10;&#10;Descripción generada automáticamente con confianza media">
            <a:extLst>
              <a:ext uri="{FF2B5EF4-FFF2-40B4-BE49-F238E27FC236}">
                <a16:creationId xmlns:a16="http://schemas.microsoft.com/office/drawing/2014/main" id="{C3E25684-7A52-1BFF-81AF-E1AE4BC8EA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23525"/>
            <a:ext cx="4091850" cy="1867500"/>
          </a:xfrm>
          <a:prstGeom prst="rect">
            <a:avLst/>
          </a:prstGeom>
        </p:spPr>
      </p:pic>
      <p:pic>
        <p:nvPicPr>
          <p:cNvPr id="6" name="Imagen 5" descr="Un grupo de personas sentadas en una sala&#10;&#10;Descripción generada automáticamente">
            <a:extLst>
              <a:ext uri="{FF2B5EF4-FFF2-40B4-BE49-F238E27FC236}">
                <a16:creationId xmlns:a16="http://schemas.microsoft.com/office/drawing/2014/main" id="{5BE554A9-ECFD-23F4-B91C-EC8CFF18E8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52476"/>
            <a:ext cx="4091850" cy="1867500"/>
          </a:xfrm>
          <a:prstGeom prst="rect">
            <a:avLst/>
          </a:prstGeom>
        </p:spPr>
      </p:pic>
    </p:spTree>
    <p:extLst>
      <p:ext uri="{BB962C8B-B14F-4D97-AF65-F5344CB8AC3E}">
        <p14:creationId xmlns:p14="http://schemas.microsoft.com/office/powerpoint/2010/main" val="255867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808605"/>
            <a:ext cx="3130831" cy="1487619"/>
          </a:xfrm>
          <a:prstGeom prst="rect">
            <a:avLst/>
          </a:prstGeom>
        </p:spPr>
        <p:txBody>
          <a:bodyPr spcFirstLastPara="1" wrap="square" lIns="91425" tIns="91425" rIns="91425" bIns="91425" anchor="t" anchorCtr="0">
            <a:noAutofit/>
          </a:bodyPr>
          <a:lstStyle/>
          <a:p>
            <a:pPr marL="0" lvl="0" indent="0" algn="just"/>
            <a:r>
              <a:rPr lang="es-MX" dirty="0"/>
              <a:t>La oficina de adulto mayor fue creada en marzo del año 2021, debido a la cantidad de adultos mayores existentes en la comuna, cifras que aumentaron considerablemente producto de la pandemia. </a:t>
            </a:r>
          </a:p>
          <a:p>
            <a:pPr marL="0" lvl="0" indent="0" algn="just"/>
            <a:endParaRPr lang="es-MX" dirty="0"/>
          </a:p>
          <a:p>
            <a:pPr marL="171450" lvl="0" indent="-171450" algn="just">
              <a:buFont typeface="Arial" panose="020B0604020202020204" pitchFamily="34" charset="0"/>
              <a:buChar char="•"/>
            </a:pPr>
            <a:r>
              <a:rPr lang="es-CL" dirty="0"/>
              <a:t>Centro Día Comunitario Adulto Mayor, $52.647.840</a:t>
            </a:r>
          </a:p>
          <a:p>
            <a:pPr marL="171450" lvl="0" indent="-171450" algn="just">
              <a:buFont typeface="Arial" panose="020B0604020202020204" pitchFamily="34" charset="0"/>
              <a:buChar char="•"/>
            </a:pPr>
            <a:r>
              <a:rPr lang="es-CL" dirty="0"/>
              <a:t>Comunidades que cuidan, $23.000.000</a:t>
            </a:r>
            <a:endParaRPr lang="es-MX" dirty="0"/>
          </a:p>
          <a:p>
            <a:pPr marL="171450" lvl="0" indent="-171450" algn="just">
              <a:buFont typeface="Arial" panose="020B0604020202020204" pitchFamily="34" charset="0"/>
              <a:buChar char="•"/>
            </a:pPr>
            <a:r>
              <a:rPr lang="es-CL" dirty="0"/>
              <a:t>Programa Cuidados Domiciliarios $18.093.521. </a:t>
            </a:r>
            <a:endParaRPr lang="es-MX" dirty="0"/>
          </a:p>
          <a:p>
            <a:pPr marL="0" lvl="0" indent="0" algn="just"/>
            <a:endParaRPr lang="es-MX" dirty="0"/>
          </a:p>
          <a:p>
            <a:pPr marL="0" lvl="0" indent="0" algn="just"/>
            <a:r>
              <a:rPr lang="es-MX" dirty="0"/>
              <a:t>La gestión de la Oficina del Adulto Mayor 2022 suma un total de </a:t>
            </a:r>
            <a:r>
              <a:rPr lang="es-MX" b="1" u="sng" dirty="0"/>
              <a:t>$98.541.361.</a:t>
            </a:r>
          </a:p>
        </p:txBody>
      </p:sp>
      <p:sp>
        <p:nvSpPr>
          <p:cNvPr id="359" name="Google Shape;359;p39"/>
          <p:cNvSpPr txBox="1">
            <a:spLocks noGrp="1"/>
          </p:cNvSpPr>
          <p:nvPr>
            <p:ph type="ctrTitle"/>
          </p:nvPr>
        </p:nvSpPr>
        <p:spPr>
          <a:xfrm>
            <a:off x="4633949" y="621301"/>
            <a:ext cx="3377442" cy="384900"/>
          </a:xfrm>
          <a:prstGeom prst="rect">
            <a:avLst/>
          </a:prstGeom>
        </p:spPr>
        <p:txBody>
          <a:bodyPr spcFirstLastPara="1" wrap="square" lIns="91425" tIns="91425" rIns="91425" bIns="91425" anchor="b" anchorCtr="0">
            <a:noAutofit/>
          </a:bodyPr>
          <a:lstStyle/>
          <a:p>
            <a:pPr lvl="0"/>
            <a:r>
              <a:rPr lang="es-MX" dirty="0"/>
              <a:t>ADULTO MAYOR</a:t>
            </a:r>
            <a:endParaRPr lang="es-MX" dirty="0">
              <a:solidFill>
                <a:srgbClr val="FFFFFF"/>
              </a:solidFill>
            </a:endParaRPr>
          </a:p>
        </p:txBody>
      </p:sp>
      <p:sp>
        <p:nvSpPr>
          <p:cNvPr id="360" name="Google Shape;360;p39"/>
          <p:cNvSpPr txBox="1">
            <a:spLocks noGrp="1"/>
          </p:cNvSpPr>
          <p:nvPr>
            <p:ph type="ctrTitle" idx="3"/>
          </p:nvPr>
        </p:nvSpPr>
        <p:spPr>
          <a:xfrm>
            <a:off x="4633950" y="2623525"/>
            <a:ext cx="2978430" cy="379448"/>
          </a:xfrm>
          <a:prstGeom prst="rect">
            <a:avLst/>
          </a:prstGeom>
        </p:spPr>
        <p:txBody>
          <a:bodyPr spcFirstLastPara="1" wrap="square" lIns="91425" tIns="91425" rIns="91425" bIns="91425" anchor="b" anchorCtr="0">
            <a:noAutofit/>
          </a:bodyPr>
          <a:lstStyle/>
          <a:p>
            <a:r>
              <a:rPr lang="es-MX" dirty="0"/>
              <a:t>HABITABILIDAD</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3005697"/>
            <a:ext cx="3130831" cy="1285748"/>
          </a:xfrm>
          <a:prstGeom prst="rect">
            <a:avLst/>
          </a:prstGeom>
        </p:spPr>
        <p:txBody>
          <a:bodyPr spcFirstLastPara="1" wrap="square" lIns="91425" tIns="91425" rIns="91425" bIns="91425" anchor="t" anchorCtr="0">
            <a:noAutofit/>
          </a:bodyPr>
          <a:lstStyle/>
          <a:p>
            <a:pPr marL="0" lvl="0" indent="0" algn="just"/>
            <a:r>
              <a:rPr lang="es-MX" dirty="0"/>
              <a:t>El año 2022 el programa Habitabilidad atendió a siete familias de la comuna de San Fabián, cuyo objetivo principal del Programa fue formular una propuesta comunal enfocada en solucionar las problemáticas detectadas, permitiendo así mejorar las condiciones de habitabilidad y situación actual de cada familia.</a:t>
            </a:r>
          </a:p>
          <a:p>
            <a:pPr marL="0" lvl="0" indent="0" algn="just"/>
            <a:endParaRPr lang="es-MX" dirty="0"/>
          </a:p>
          <a:p>
            <a:pPr marL="0" lvl="0" indent="0" algn="just"/>
            <a:r>
              <a:rPr lang="es-MX" dirty="0"/>
              <a:t>Presupuesto total “Proyecto Habitabilidad 2021” y su ejecución 2022: </a:t>
            </a:r>
            <a:r>
              <a:rPr lang="es-MX" b="1" u="sng" dirty="0"/>
              <a:t>$ 23.435.000</a:t>
            </a:r>
            <a:endParaRPr b="1" u="sng" dirty="0"/>
          </a:p>
        </p:txBody>
      </p:sp>
      <p:pic>
        <p:nvPicPr>
          <p:cNvPr id="10" name="Imagen 9"/>
          <p:cNvPicPr/>
          <p:nvPr/>
        </p:nvPicPr>
        <p:blipFill rotWithShape="1">
          <a:blip r:embed="rId3" cstate="screen">
            <a:extLst>
              <a:ext uri="{28A0092B-C50C-407E-A947-70E740481C1C}">
                <a14:useLocalDpi xmlns:a14="http://schemas.microsoft.com/office/drawing/2010/main"/>
              </a:ext>
            </a:extLst>
          </a:blip>
          <a:srcRect/>
          <a:stretch/>
        </p:blipFill>
        <p:spPr>
          <a:xfrm>
            <a:off x="0" y="652476"/>
            <a:ext cx="4097656" cy="1867500"/>
          </a:xfrm>
          <a:prstGeom prst="rect">
            <a:avLst/>
          </a:prstGeom>
        </p:spPr>
      </p:pic>
      <p:sp>
        <p:nvSpPr>
          <p:cNvPr id="12"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4" name="Imagen 3" descr="Un grupo de personas posando para una foto en un parque&#10;&#10;Descripción generada automáticamente con confianza media">
            <a:extLst>
              <a:ext uri="{FF2B5EF4-FFF2-40B4-BE49-F238E27FC236}">
                <a16:creationId xmlns:a16="http://schemas.microsoft.com/office/drawing/2014/main" id="{312A186C-7746-D10B-443E-87B2588F76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23524"/>
            <a:ext cx="4091849" cy="1867500"/>
          </a:xfrm>
          <a:prstGeom prst="rect">
            <a:avLst/>
          </a:prstGeom>
        </p:spPr>
      </p:pic>
    </p:spTree>
    <p:extLst>
      <p:ext uri="{BB962C8B-B14F-4D97-AF65-F5344CB8AC3E}">
        <p14:creationId xmlns:p14="http://schemas.microsoft.com/office/powerpoint/2010/main" val="87282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487619"/>
          </a:xfrm>
          <a:prstGeom prst="rect">
            <a:avLst/>
          </a:prstGeom>
        </p:spPr>
        <p:txBody>
          <a:bodyPr spcFirstLastPara="1" wrap="square" lIns="91425" tIns="91425" rIns="91425" bIns="91425" anchor="t" anchorCtr="0">
            <a:noAutofit/>
          </a:bodyPr>
          <a:lstStyle/>
          <a:p>
            <a:pPr marL="0" lvl="0" indent="0" algn="just"/>
            <a:r>
              <a:rPr lang="es-MX" dirty="0"/>
              <a:t>programa municipal denominado “Asistencia legal comunitaria de familias vulnerables”, cuyo principal objetivo es Asistir y Asesorar a la comunidad sobre temas relativos a Derecho Laboral, Derecho de Familia y Derecho Civil.</a:t>
            </a:r>
          </a:p>
          <a:p>
            <a:pPr marL="0" lvl="0" indent="0" algn="just"/>
            <a:endParaRPr lang="es-MX" dirty="0"/>
          </a:p>
          <a:p>
            <a:pPr marL="0" lvl="0" indent="0" algn="just"/>
            <a:r>
              <a:rPr lang="es-MX" dirty="0"/>
              <a:t>Cantidad total de beneficiarios: </a:t>
            </a:r>
            <a:r>
              <a:rPr lang="es-MX" b="1" u="sng" dirty="0"/>
              <a:t>525 beneficiarios. </a:t>
            </a:r>
          </a:p>
        </p:txBody>
      </p:sp>
      <p:sp>
        <p:nvSpPr>
          <p:cNvPr id="359" name="Google Shape;359;p39"/>
          <p:cNvSpPr txBox="1">
            <a:spLocks noGrp="1"/>
          </p:cNvSpPr>
          <p:nvPr>
            <p:ph type="ctrTitle"/>
          </p:nvPr>
        </p:nvSpPr>
        <p:spPr>
          <a:xfrm>
            <a:off x="4633949" y="621301"/>
            <a:ext cx="3377442" cy="384900"/>
          </a:xfrm>
          <a:prstGeom prst="rect">
            <a:avLst/>
          </a:prstGeom>
        </p:spPr>
        <p:txBody>
          <a:bodyPr spcFirstLastPara="1" wrap="square" lIns="91425" tIns="91425" rIns="91425" bIns="91425" anchor="b" anchorCtr="0">
            <a:noAutofit/>
          </a:bodyPr>
          <a:lstStyle/>
          <a:p>
            <a:pPr lvl="0"/>
            <a:r>
              <a:rPr lang="es-MX" dirty="0"/>
              <a:t>JURÍDICA COMUNITARIA</a:t>
            </a:r>
            <a:endParaRPr lang="es-MX" dirty="0">
              <a:solidFill>
                <a:srgbClr val="FFFFFF"/>
              </a:solidFill>
            </a:endParaRPr>
          </a:p>
        </p:txBody>
      </p:sp>
      <p:sp>
        <p:nvSpPr>
          <p:cNvPr id="360" name="Google Shape;360;p39"/>
          <p:cNvSpPr txBox="1">
            <a:spLocks noGrp="1"/>
          </p:cNvSpPr>
          <p:nvPr>
            <p:ph type="ctrTitle" idx="3"/>
          </p:nvPr>
        </p:nvSpPr>
        <p:spPr>
          <a:xfrm>
            <a:off x="4633950" y="2534317"/>
            <a:ext cx="2978430" cy="379448"/>
          </a:xfrm>
          <a:prstGeom prst="rect">
            <a:avLst/>
          </a:prstGeom>
        </p:spPr>
        <p:txBody>
          <a:bodyPr spcFirstLastPara="1" wrap="square" lIns="91425" tIns="91425" rIns="91425" bIns="91425" anchor="b" anchorCtr="0">
            <a:noAutofit/>
          </a:bodyPr>
          <a:lstStyle/>
          <a:p>
            <a:r>
              <a:rPr lang="es-MX" dirty="0"/>
              <a:t>JUVENTUD</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2790107"/>
            <a:ext cx="3130831" cy="1867500"/>
          </a:xfrm>
          <a:prstGeom prst="rect">
            <a:avLst/>
          </a:prstGeom>
        </p:spPr>
        <p:txBody>
          <a:bodyPr spcFirstLastPara="1" wrap="square" lIns="91425" tIns="91425" rIns="91425" bIns="91425" anchor="t" anchorCtr="0">
            <a:noAutofit/>
          </a:bodyPr>
          <a:lstStyle/>
          <a:p>
            <a:pPr marL="0" lvl="0" indent="0" algn="just"/>
            <a:r>
              <a:rPr lang="es-MX" dirty="0"/>
              <a:t>La Oficina Municipal de la juventud está orientada a todos los jóvenes de 14 a 29 años de edad, impulsando y canalizando asesorías; además de resolver las inquietudes y propuestas en las diferentes áreas de interés, destacando el tema cultural, social, artístico, laboral o hasta político, fomentando la igualdad de oportunidades de los jóvenes de la comuna, a través de su plena integración social, económica, cultural y el ejercicio de sus deberes y derechos, de esta manera apoyar su incorporación y participación en la vida socio-comunitaria de los sectores de la comuna en general.</a:t>
            </a:r>
            <a:endParaRPr dirty="0"/>
          </a:p>
        </p:txBody>
      </p:sp>
      <p:sp>
        <p:nvSpPr>
          <p:cNvPr id="12"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4" name="Imagen 3" descr="Un grupo de personas en un parque&#10;&#10;Descripción generada automáticamente">
            <a:extLst>
              <a:ext uri="{FF2B5EF4-FFF2-40B4-BE49-F238E27FC236}">
                <a16:creationId xmlns:a16="http://schemas.microsoft.com/office/drawing/2014/main" id="{CDF8E06C-C4B6-364D-E7E6-3C7D76FB52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25761"/>
            <a:ext cx="4091850" cy="1867501"/>
          </a:xfrm>
          <a:prstGeom prst="rect">
            <a:avLst/>
          </a:prstGeom>
        </p:spPr>
      </p:pic>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650237"/>
            <a:ext cx="4091850" cy="1869737"/>
          </a:xfrm>
          <a:prstGeom prst="rect">
            <a:avLst/>
          </a:prstGeom>
        </p:spPr>
      </p:pic>
    </p:spTree>
    <p:extLst>
      <p:ext uri="{BB962C8B-B14F-4D97-AF65-F5344CB8AC3E}">
        <p14:creationId xmlns:p14="http://schemas.microsoft.com/office/powerpoint/2010/main" val="246836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487619"/>
          </a:xfrm>
          <a:prstGeom prst="rect">
            <a:avLst/>
          </a:prstGeom>
        </p:spPr>
        <p:txBody>
          <a:bodyPr spcFirstLastPara="1" wrap="square" lIns="91425" tIns="91425" rIns="91425" bIns="91425" anchor="t" anchorCtr="0">
            <a:noAutofit/>
          </a:bodyPr>
          <a:lstStyle/>
          <a:p>
            <a:pPr marL="0" lvl="0" indent="0" algn="just"/>
            <a:r>
              <a:rPr lang="es-MX" dirty="0"/>
              <a:t>La Oficina Mujer y Equidad de Género Mujer tiene por objetivo fortalecer el desarrollo organizacional de los comités femeninos, promocionar políticas de no violencia hacia la mujer, trabajando la primera acogida a víctimas de violencia de género, generar campañas comunitarias en torno a la prevención de la violencia, entre otras labores de coordinación con el área jurídica y comunitaria de la comuna y víctimas de violencia intrafamiliar.</a:t>
            </a:r>
          </a:p>
        </p:txBody>
      </p:sp>
      <p:sp>
        <p:nvSpPr>
          <p:cNvPr id="359" name="Google Shape;359;p39"/>
          <p:cNvSpPr txBox="1">
            <a:spLocks noGrp="1"/>
          </p:cNvSpPr>
          <p:nvPr>
            <p:ph type="ctrTitle"/>
          </p:nvPr>
        </p:nvSpPr>
        <p:spPr>
          <a:xfrm>
            <a:off x="4633949" y="652475"/>
            <a:ext cx="3400817" cy="353726"/>
          </a:xfrm>
          <a:prstGeom prst="rect">
            <a:avLst/>
          </a:prstGeom>
        </p:spPr>
        <p:txBody>
          <a:bodyPr spcFirstLastPara="1" wrap="square" lIns="91425" tIns="91425" rIns="91425" bIns="91425" anchor="b" anchorCtr="0">
            <a:noAutofit/>
          </a:bodyPr>
          <a:lstStyle/>
          <a:p>
            <a:pPr lvl="0"/>
            <a:r>
              <a:rPr lang="es-MX" dirty="0"/>
              <a:t>MUJER Y EQUIDAD DE GENERO</a:t>
            </a:r>
            <a:endParaRPr lang="es-MX" dirty="0">
              <a:solidFill>
                <a:srgbClr val="FFFFFF"/>
              </a:solidFill>
            </a:endParaRPr>
          </a:p>
        </p:txBody>
      </p:sp>
      <p:sp>
        <p:nvSpPr>
          <p:cNvPr id="360" name="Google Shape;360;p39"/>
          <p:cNvSpPr txBox="1">
            <a:spLocks noGrp="1"/>
          </p:cNvSpPr>
          <p:nvPr>
            <p:ph type="ctrTitle" idx="3"/>
          </p:nvPr>
        </p:nvSpPr>
        <p:spPr>
          <a:xfrm>
            <a:off x="4633950" y="2623525"/>
            <a:ext cx="2978430" cy="379448"/>
          </a:xfrm>
          <a:prstGeom prst="rect">
            <a:avLst/>
          </a:prstGeom>
        </p:spPr>
        <p:txBody>
          <a:bodyPr spcFirstLastPara="1" wrap="square" lIns="91425" tIns="91425" rIns="91425" bIns="91425" anchor="b" anchorCtr="0">
            <a:noAutofit/>
          </a:bodyPr>
          <a:lstStyle/>
          <a:p>
            <a:r>
              <a:rPr lang="es-MX" dirty="0"/>
              <a:t>OIRS</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3005697"/>
            <a:ext cx="3130831" cy="1285748"/>
          </a:xfrm>
          <a:prstGeom prst="rect">
            <a:avLst/>
          </a:prstGeom>
        </p:spPr>
        <p:txBody>
          <a:bodyPr spcFirstLastPara="1" wrap="square" lIns="91425" tIns="91425" rIns="91425" bIns="91425" anchor="t" anchorCtr="0">
            <a:noAutofit/>
          </a:bodyPr>
          <a:lstStyle/>
          <a:p>
            <a:pPr marL="0" lvl="0" indent="0" algn="just"/>
            <a:r>
              <a:rPr lang="es-MX" dirty="0"/>
              <a:t>La Oficina OIRS tiene como objetivo recibir y gestionar todos los requerimientos de la comunidad con el propósito de mejorar la gestión y el funcionamiento de la dirección de desarrollo comunitario, contribuyéndose a un espacio abierto a la opinión y la participación de la comunidad, de acuerdo a las necesidades de desarrollo local.  </a:t>
            </a:r>
          </a:p>
          <a:p>
            <a:pPr marL="0" lvl="0" indent="0" algn="just"/>
            <a:r>
              <a:rPr lang="es-MX" dirty="0"/>
              <a:t>Para ello, la Municipalidad de San Fabián adjudica recursos por un monto de </a:t>
            </a:r>
            <a:r>
              <a:rPr lang="es-MX" b="1" u="sng" dirty="0"/>
              <a:t>$2.735.040 </a:t>
            </a:r>
            <a:r>
              <a:rPr lang="es-MX" dirty="0"/>
              <a:t>metodologías destinados a mejorar la atención.</a:t>
            </a:r>
          </a:p>
          <a:p>
            <a:pPr marL="0" lvl="0" indent="0" algn="just"/>
            <a:r>
              <a:rPr lang="es-CL" dirty="0"/>
              <a:t>El año 2022 la oficina OIRS </a:t>
            </a:r>
            <a:r>
              <a:rPr lang="es-CL" b="1" u="sng" dirty="0"/>
              <a:t>atendió 1897 usuarios </a:t>
            </a:r>
            <a:endParaRPr b="1" u="sng" dirty="0"/>
          </a:p>
        </p:txBody>
      </p:sp>
      <p:pic>
        <p:nvPicPr>
          <p:cNvPr id="10" name="Imagen 9" descr="D:\Usuarios\RSH\Desktop\IMG_20220801_16393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3525"/>
            <a:ext cx="4091849" cy="1867500"/>
          </a:xfrm>
          <a:prstGeom prst="rect">
            <a:avLst/>
          </a:prstGeom>
          <a:noFill/>
          <a:ln>
            <a:noFill/>
          </a:ln>
        </p:spPr>
      </p:pic>
      <p:pic>
        <p:nvPicPr>
          <p:cNvPr id="3" name="Imagen 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626" y="652476"/>
            <a:ext cx="4103475" cy="1867500"/>
          </a:xfrm>
          <a:prstGeom prst="rect">
            <a:avLst/>
          </a:prstGeom>
        </p:spPr>
      </p:pic>
      <p:sp>
        <p:nvSpPr>
          <p:cNvPr id="12"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Tree>
    <p:extLst>
      <p:ext uri="{BB962C8B-B14F-4D97-AF65-F5344CB8AC3E}">
        <p14:creationId xmlns:p14="http://schemas.microsoft.com/office/powerpoint/2010/main" val="85350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p:nvPr/>
        </p:nvSpPr>
        <p:spPr>
          <a:xfrm>
            <a:off x="7396225" y="25"/>
            <a:ext cx="1738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720000" y="540000"/>
            <a:ext cx="3310200" cy="15681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txBox="1">
            <a:spLocks noGrp="1"/>
          </p:cNvSpPr>
          <p:nvPr>
            <p:ph type="ctrTitle"/>
          </p:nvPr>
        </p:nvSpPr>
        <p:spPr>
          <a:xfrm>
            <a:off x="769725" y="1310050"/>
            <a:ext cx="3430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PALABRAS DEL</a:t>
            </a:r>
            <a:br>
              <a:rPr lang="es" dirty="0">
                <a:solidFill>
                  <a:schemeClr val="lt1"/>
                </a:solidFill>
              </a:rPr>
            </a:br>
            <a:r>
              <a:rPr lang="es" dirty="0">
                <a:solidFill>
                  <a:schemeClr val="lt1"/>
                </a:solidFill>
              </a:rPr>
              <a:t>ALCALDE</a:t>
            </a:r>
            <a:endParaRPr dirty="0">
              <a:solidFill>
                <a:schemeClr val="lt1"/>
              </a:solidFill>
            </a:endParaRPr>
          </a:p>
        </p:txBody>
      </p:sp>
      <p:sp>
        <p:nvSpPr>
          <p:cNvPr id="248" name="Google Shape;248;p35"/>
          <p:cNvSpPr txBox="1">
            <a:spLocks noGrp="1"/>
          </p:cNvSpPr>
          <p:nvPr>
            <p:ph type="title" idx="2"/>
          </p:nvPr>
        </p:nvSpPr>
        <p:spPr>
          <a:xfrm rot="5400000">
            <a:off x="7142178" y="3570226"/>
            <a:ext cx="1738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.-A</a:t>
            </a:r>
            <a:endParaRPr dirty="0">
              <a:solidFill>
                <a:schemeClr val="lt1"/>
              </a:solidFill>
            </a:endParaRPr>
          </a:p>
        </p:txBody>
      </p:sp>
      <p:grpSp>
        <p:nvGrpSpPr>
          <p:cNvPr id="2" name="Google Shape;3972;p57">
            <a:extLst>
              <a:ext uri="{FF2B5EF4-FFF2-40B4-BE49-F238E27FC236}">
                <a16:creationId xmlns:a16="http://schemas.microsoft.com/office/drawing/2014/main" id="{65FA08B2-EA85-12EF-2FD8-C7F5C08BD42A}"/>
              </a:ext>
            </a:extLst>
          </p:cNvPr>
          <p:cNvGrpSpPr/>
          <p:nvPr/>
        </p:nvGrpSpPr>
        <p:grpSpPr>
          <a:xfrm>
            <a:off x="4781227" y="3034774"/>
            <a:ext cx="1682871" cy="1396545"/>
            <a:chOff x="7429366" y="3223183"/>
            <a:chExt cx="334634" cy="333904"/>
          </a:xfrm>
        </p:grpSpPr>
        <p:sp>
          <p:nvSpPr>
            <p:cNvPr id="3" name="Google Shape;3973;p57">
              <a:extLst>
                <a:ext uri="{FF2B5EF4-FFF2-40B4-BE49-F238E27FC236}">
                  <a16:creationId xmlns:a16="http://schemas.microsoft.com/office/drawing/2014/main" id="{2C447220-CBD8-E482-B70C-C576E07670F6}"/>
                </a:ext>
              </a:extLst>
            </p:cNvPr>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accent5">
                <a:alpha val="6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974;p57">
              <a:extLst>
                <a:ext uri="{FF2B5EF4-FFF2-40B4-BE49-F238E27FC236}">
                  <a16:creationId xmlns:a16="http://schemas.microsoft.com/office/drawing/2014/main" id="{9EE2A548-F29E-1188-8931-1AAF87C5AC34}"/>
                </a:ext>
              </a:extLst>
            </p:cNvPr>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accent5">
                <a:alpha val="6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487619"/>
          </a:xfrm>
          <a:prstGeom prst="rect">
            <a:avLst/>
          </a:prstGeom>
        </p:spPr>
        <p:txBody>
          <a:bodyPr spcFirstLastPara="1" wrap="square" lIns="91425" tIns="91425" rIns="91425" bIns="91425" anchor="t" anchorCtr="0">
            <a:noAutofit/>
          </a:bodyPr>
          <a:lstStyle/>
          <a:p>
            <a:pPr marL="0" lvl="0" indent="0" algn="just"/>
            <a:r>
              <a:rPr lang="es-MX" dirty="0"/>
              <a:t>Dentro de sus objetivos, se destaca el asesoría, orientación, apoyo y acompañamiento a todas las organizaciones sociales y comunitarias de la comuna.</a:t>
            </a:r>
          </a:p>
          <a:p>
            <a:pPr marL="0" lvl="0" indent="0" algn="just"/>
            <a:endParaRPr lang="es-MX" dirty="0"/>
          </a:p>
          <a:p>
            <a:pPr marL="0" lvl="0" indent="0" algn="just"/>
            <a:r>
              <a:rPr lang="es-CL" dirty="0"/>
              <a:t>En el año 2022 la oficina de organizaciones comunitarias orientó y apoyo a </a:t>
            </a:r>
            <a:r>
              <a:rPr lang="es-CL" b="1" u="sng" dirty="0"/>
              <a:t>más de 100 organizaciones </a:t>
            </a:r>
            <a:r>
              <a:rPr lang="es-CL" dirty="0"/>
              <a:t>comunitarias funcionales y territoriales, las cuales se pueden traducir aproximadamente en 1800 habitantes de la comuna de San Fabián. </a:t>
            </a:r>
            <a:endParaRPr lang="es-MX" dirty="0"/>
          </a:p>
          <a:p>
            <a:pPr marL="0" lvl="0" indent="0" algn="just"/>
            <a:endParaRPr lang="es-MX" dirty="0"/>
          </a:p>
          <a:p>
            <a:pPr marL="0" lvl="0" indent="0" algn="just"/>
            <a:r>
              <a:rPr lang="es-CL" dirty="0"/>
              <a:t>El Monto municipal asignado a la oficina es de </a:t>
            </a:r>
            <a:r>
              <a:rPr lang="es-CL" b="1" u="sng" dirty="0"/>
              <a:t>$4.102.260 </a:t>
            </a:r>
            <a:r>
              <a:rPr lang="es-CL" dirty="0"/>
              <a:t>para contratación de profesional. </a:t>
            </a:r>
            <a:endParaRPr lang="es-MX" dirty="0"/>
          </a:p>
        </p:txBody>
      </p:sp>
      <p:sp>
        <p:nvSpPr>
          <p:cNvPr id="359" name="Google Shape;359;p39"/>
          <p:cNvSpPr txBox="1">
            <a:spLocks noGrp="1"/>
          </p:cNvSpPr>
          <p:nvPr>
            <p:ph type="ctrTitle"/>
          </p:nvPr>
        </p:nvSpPr>
        <p:spPr>
          <a:xfrm>
            <a:off x="4633948" y="540327"/>
            <a:ext cx="3626826" cy="465874"/>
          </a:xfrm>
          <a:prstGeom prst="rect">
            <a:avLst/>
          </a:prstGeom>
        </p:spPr>
        <p:txBody>
          <a:bodyPr spcFirstLastPara="1" wrap="square" lIns="91425" tIns="91425" rIns="91425" bIns="91425" anchor="b" anchorCtr="0">
            <a:noAutofit/>
          </a:bodyPr>
          <a:lstStyle/>
          <a:p>
            <a:pPr lvl="0"/>
            <a:r>
              <a:rPr lang="es-MX" dirty="0"/>
              <a:t>ORGANIZACIONES COMUNITARIAS</a:t>
            </a:r>
            <a:endParaRPr lang="es-MX" dirty="0">
              <a:solidFill>
                <a:srgbClr val="FFFFFF"/>
              </a:solidFill>
            </a:endParaRPr>
          </a:p>
        </p:txBody>
      </p:sp>
      <p:sp>
        <p:nvSpPr>
          <p:cNvPr id="360" name="Google Shape;360;p39"/>
          <p:cNvSpPr txBox="1">
            <a:spLocks noGrp="1"/>
          </p:cNvSpPr>
          <p:nvPr>
            <p:ph type="ctrTitle" idx="3"/>
          </p:nvPr>
        </p:nvSpPr>
        <p:spPr>
          <a:xfrm>
            <a:off x="4633950" y="3114179"/>
            <a:ext cx="2978430" cy="379448"/>
          </a:xfrm>
          <a:prstGeom prst="rect">
            <a:avLst/>
          </a:prstGeom>
        </p:spPr>
        <p:txBody>
          <a:bodyPr spcFirstLastPara="1" wrap="square" lIns="91425" tIns="91425" rIns="91425" bIns="91425" anchor="b" anchorCtr="0">
            <a:noAutofit/>
          </a:bodyPr>
          <a:lstStyle/>
          <a:p>
            <a:r>
              <a:rPr lang="es-MX" dirty="0"/>
              <a:t>REGISTRO SOCIAL DE HOGARES</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3547419"/>
            <a:ext cx="3130831" cy="1285748"/>
          </a:xfrm>
          <a:prstGeom prst="rect">
            <a:avLst/>
          </a:prstGeom>
        </p:spPr>
        <p:txBody>
          <a:bodyPr spcFirstLastPara="1" wrap="square" lIns="91425" tIns="91425" rIns="91425" bIns="91425" anchor="t" anchorCtr="0">
            <a:noAutofit/>
          </a:bodyPr>
          <a:lstStyle/>
          <a:p>
            <a:pPr marL="0" lvl="0" indent="0" algn="just"/>
            <a:r>
              <a:rPr lang="es-MX" dirty="0"/>
              <a:t>El Registro Social de Hogares es un sistema de información cuyo fin es apoyar los procesos de selección de beneficiarios de un conjunto amplio de subsidios y programas sociales.</a:t>
            </a:r>
          </a:p>
          <a:p>
            <a:pPr marL="0" lvl="0" indent="0" algn="just"/>
            <a:endParaRPr lang="es-MX" dirty="0"/>
          </a:p>
          <a:p>
            <a:pPr marL="0" lvl="0" indent="0" algn="just"/>
            <a:r>
              <a:rPr lang="es-MX" dirty="0"/>
              <a:t>Durante el año 2022 el monto adjudicado fue de </a:t>
            </a:r>
            <a:r>
              <a:rPr lang="es-MX" b="1" u="sng" dirty="0"/>
              <a:t>$2.570.580 </a:t>
            </a:r>
            <a:r>
              <a:rPr lang="es-MX" dirty="0"/>
              <a:t>a través de convenio suscrito entre el Ministerio de Desarrollo Social y Familias. Los Recursos fueron distribuidos de la siguiente manera:</a:t>
            </a:r>
            <a:endParaRPr dirty="0"/>
          </a:p>
        </p:txBody>
      </p:sp>
      <p:sp>
        <p:nvSpPr>
          <p:cNvPr id="11"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4" name="Imagen 3" descr="Un grupo de personas en un salón&#10;&#10;Descripción generada automáticamente">
            <a:extLst>
              <a:ext uri="{FF2B5EF4-FFF2-40B4-BE49-F238E27FC236}">
                <a16:creationId xmlns:a16="http://schemas.microsoft.com/office/drawing/2014/main" id="{E5F8C004-554A-688F-1227-F5C22E7FF6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2475"/>
            <a:ext cx="4091849" cy="1867500"/>
          </a:xfrm>
          <a:prstGeom prst="rect">
            <a:avLst/>
          </a:prstGeom>
        </p:spPr>
      </p:pic>
      <p:pic>
        <p:nvPicPr>
          <p:cNvPr id="12" name="Imagen 11"/>
          <p:cNvPicPr/>
          <p:nvPr/>
        </p:nvPicPr>
        <p:blipFill rotWithShape="1">
          <a:blip r:embed="rId4" cstate="screen">
            <a:extLst>
              <a:ext uri="{28A0092B-C50C-407E-A947-70E740481C1C}">
                <a14:useLocalDpi xmlns:a14="http://schemas.microsoft.com/office/drawing/2010/main"/>
              </a:ext>
            </a:extLst>
          </a:blip>
          <a:srcRect/>
          <a:stretch/>
        </p:blipFill>
        <p:spPr bwMode="auto">
          <a:xfrm>
            <a:off x="83127" y="2803393"/>
            <a:ext cx="4008722" cy="1488052"/>
          </a:xfrm>
          <a:prstGeom prst="rect">
            <a:avLst/>
          </a:prstGeom>
          <a:noFill/>
        </p:spPr>
      </p:pic>
    </p:spTree>
    <p:extLst>
      <p:ext uri="{BB962C8B-B14F-4D97-AF65-F5344CB8AC3E}">
        <p14:creationId xmlns:p14="http://schemas.microsoft.com/office/powerpoint/2010/main" val="101595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487619"/>
          </a:xfrm>
          <a:prstGeom prst="rect">
            <a:avLst/>
          </a:prstGeom>
        </p:spPr>
        <p:txBody>
          <a:bodyPr spcFirstLastPara="1" wrap="square" lIns="91425" tIns="91425" rIns="91425" bIns="91425" anchor="t" anchorCtr="0">
            <a:noAutofit/>
          </a:bodyPr>
          <a:lstStyle/>
          <a:p>
            <a:pPr marL="0" lvl="0" indent="0" algn="just"/>
            <a:r>
              <a:rPr lang="es-MX" dirty="0"/>
              <a:t>El Programa “SENDA Previene” busca instalar y/o fortalecer un sistema integral de gestión territorial en drogas y alcohol, y tiene como objetivo desarrollar, articular y coordinar una política comunal de promoción, prevención, tratamiento e integración del consumo de riesgo de drogas y alcohol en el ámbito local. </a:t>
            </a:r>
          </a:p>
          <a:p>
            <a:pPr marL="0" lvl="0" indent="0" algn="just"/>
            <a:r>
              <a:rPr lang="es-MX" dirty="0"/>
              <a:t>SENDA firma convenios de colaboración con la Municipalidad de San Fabián para la transferencia de recursos por un monto de </a:t>
            </a:r>
            <a:r>
              <a:rPr lang="es-MX" b="1" u="sng" dirty="0"/>
              <a:t>$15.490.000.- </a:t>
            </a:r>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SENDA</a:t>
            </a:r>
            <a:endParaRPr lang="es-MX" dirty="0">
              <a:solidFill>
                <a:srgbClr val="FFFFFF"/>
              </a:solidFill>
            </a:endParaRPr>
          </a:p>
        </p:txBody>
      </p:sp>
      <p:sp>
        <p:nvSpPr>
          <p:cNvPr id="360" name="Google Shape;360;p39"/>
          <p:cNvSpPr txBox="1">
            <a:spLocks noGrp="1"/>
          </p:cNvSpPr>
          <p:nvPr>
            <p:ph type="ctrTitle" idx="3"/>
          </p:nvPr>
        </p:nvSpPr>
        <p:spPr>
          <a:xfrm>
            <a:off x="4633950" y="2498833"/>
            <a:ext cx="2978430" cy="379448"/>
          </a:xfrm>
          <a:prstGeom prst="rect">
            <a:avLst/>
          </a:prstGeom>
        </p:spPr>
        <p:txBody>
          <a:bodyPr spcFirstLastPara="1" wrap="square" lIns="91425" tIns="91425" rIns="91425" bIns="91425" anchor="b" anchorCtr="0">
            <a:noAutofit/>
          </a:bodyPr>
          <a:lstStyle/>
          <a:p>
            <a:r>
              <a:rPr lang="es-MX" dirty="0"/>
              <a:t>AUTOCONSUMO</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2828447"/>
            <a:ext cx="3130831" cy="2107825"/>
          </a:xfrm>
          <a:prstGeom prst="rect">
            <a:avLst/>
          </a:prstGeom>
        </p:spPr>
        <p:txBody>
          <a:bodyPr spcFirstLastPara="1" wrap="square" lIns="91425" tIns="91425" rIns="91425" bIns="91425" anchor="t" anchorCtr="0">
            <a:noAutofit/>
          </a:bodyPr>
          <a:lstStyle/>
          <a:p>
            <a:pPr marL="0" lvl="0" indent="0" algn="just"/>
            <a:r>
              <a:rPr lang="es-MX" dirty="0"/>
              <a:t>El programa de seguridad alimentaria de apoyo a las familias y personas para el autoconsumo, perteneciente al Subsistema seguridad y oportunidades, aborda la disponibilidad, acceso y utilización de alimentos, enfocado en el aporte a la salud el conocimiento de la alimentación y acceso al agua. Se implementan tecnologías de producción, procesamiento, preparación o preservación de alimentos y brinda asesoría técnica para su puesta en marcha a fin de que produzca y disponga de alimentos saludables, adicionalmente se entrega información alimentaria y nutricional. </a:t>
            </a:r>
          </a:p>
          <a:p>
            <a:pPr marL="0" lvl="0" indent="0" algn="just"/>
            <a:r>
              <a:rPr lang="es-MX" dirty="0"/>
              <a:t>En el año 2022, esta oficina dispuso el monto total de $ </a:t>
            </a:r>
            <a:r>
              <a:rPr lang="es-MX" b="1" u="sng" dirty="0"/>
              <a:t>12.150.000.-</a:t>
            </a:r>
            <a:endParaRPr b="1" u="sng" dirty="0"/>
          </a:p>
        </p:txBody>
      </p:sp>
      <p:sp>
        <p:nvSpPr>
          <p:cNvPr id="10"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3" name="Imagen 2" descr="Un grupo de personas de pie en la calle&#10;&#10;Descripción generada automáticamente">
            <a:extLst>
              <a:ext uri="{FF2B5EF4-FFF2-40B4-BE49-F238E27FC236}">
                <a16:creationId xmlns:a16="http://schemas.microsoft.com/office/drawing/2014/main" id="{C56681D0-0214-124F-0F46-446BE938C1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2475"/>
            <a:ext cx="4091850" cy="1867500"/>
          </a:xfrm>
          <a:prstGeom prst="rect">
            <a:avLst/>
          </a:prstGeom>
        </p:spPr>
      </p:pic>
      <p:pic>
        <p:nvPicPr>
          <p:cNvPr id="5" name="Imagen 4" descr="Una persona parado al lado de un jardín&#10;&#10;Descripción generada automáticamente con confianza media">
            <a:extLst>
              <a:ext uri="{FF2B5EF4-FFF2-40B4-BE49-F238E27FC236}">
                <a16:creationId xmlns:a16="http://schemas.microsoft.com/office/drawing/2014/main" id="{7785105F-9842-AA45-42A8-ABB95CE485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23525"/>
            <a:ext cx="4091850" cy="1867500"/>
          </a:xfrm>
          <a:prstGeom prst="rect">
            <a:avLst/>
          </a:prstGeom>
        </p:spPr>
      </p:pic>
    </p:spTree>
    <p:extLst>
      <p:ext uri="{BB962C8B-B14F-4D97-AF65-F5344CB8AC3E}">
        <p14:creationId xmlns:p14="http://schemas.microsoft.com/office/powerpoint/2010/main" val="269731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801819"/>
          </a:xfrm>
          <a:prstGeom prst="rect">
            <a:avLst/>
          </a:prstGeom>
        </p:spPr>
        <p:txBody>
          <a:bodyPr spcFirstLastPara="1" wrap="square" lIns="91425" tIns="91425" rIns="91425" bIns="91425" anchor="t" anchorCtr="0">
            <a:noAutofit/>
          </a:bodyPr>
          <a:lstStyle/>
          <a:p>
            <a:pPr marL="0" lvl="0" indent="0" algn="just"/>
            <a:r>
              <a:rPr lang="es-MX" dirty="0"/>
              <a:t>Es un programa de protección a la infancia y apoyo a la gestión de becas estudiantiles, que busca proteger los derechos de NNA de la comuna.</a:t>
            </a:r>
          </a:p>
          <a:p>
            <a:pPr marL="0" lvl="0" indent="0" algn="just"/>
            <a:r>
              <a:rPr lang="es-CL" dirty="0"/>
              <a:t>En el año 2022 la oficina Infancia en la comuna atendió a </a:t>
            </a:r>
            <a:r>
              <a:rPr lang="es-CL" b="1" u="sng" dirty="0"/>
              <a:t>74 usuarios</a:t>
            </a:r>
            <a:r>
              <a:rPr lang="es-CL" u="sng" dirty="0"/>
              <a:t>, </a:t>
            </a:r>
            <a:r>
              <a:rPr lang="es-CL" dirty="0"/>
              <a:t>los que buscaban diferentes requerimientos en torno a la infancia y a procesos </a:t>
            </a:r>
            <a:r>
              <a:rPr lang="es-CL" dirty="0" err="1"/>
              <a:t>proteccionales</a:t>
            </a:r>
            <a:r>
              <a:rPr lang="es-CL" dirty="0"/>
              <a:t> que involucran nuestros niños. </a:t>
            </a:r>
            <a:endParaRPr lang="es-MX" dirty="0"/>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INFANCIA</a:t>
            </a:r>
            <a:endParaRPr lang="es-MX" dirty="0">
              <a:solidFill>
                <a:srgbClr val="FFFFFF"/>
              </a:solidFill>
            </a:endParaRPr>
          </a:p>
        </p:txBody>
      </p:sp>
      <p:sp>
        <p:nvSpPr>
          <p:cNvPr id="360" name="Google Shape;360;p39"/>
          <p:cNvSpPr txBox="1">
            <a:spLocks noGrp="1"/>
          </p:cNvSpPr>
          <p:nvPr>
            <p:ph type="ctrTitle" idx="3"/>
          </p:nvPr>
        </p:nvSpPr>
        <p:spPr>
          <a:xfrm>
            <a:off x="4633950" y="2623525"/>
            <a:ext cx="2978430" cy="379448"/>
          </a:xfrm>
          <a:prstGeom prst="rect">
            <a:avLst/>
          </a:prstGeom>
        </p:spPr>
        <p:txBody>
          <a:bodyPr spcFirstLastPara="1" wrap="square" lIns="91425" tIns="91425" rIns="91425" bIns="91425" anchor="b" anchorCtr="0">
            <a:noAutofit/>
          </a:bodyPr>
          <a:lstStyle/>
          <a:p>
            <a:r>
              <a:rPr lang="es-MX" dirty="0"/>
              <a:t>CULTURA</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9"/>
          <p:cNvSpPr txBox="1">
            <a:spLocks noGrp="1"/>
          </p:cNvSpPr>
          <p:nvPr>
            <p:ph type="subTitle" idx="1"/>
          </p:nvPr>
        </p:nvSpPr>
        <p:spPr>
          <a:xfrm>
            <a:off x="4633949" y="2946224"/>
            <a:ext cx="3130831" cy="1640643"/>
          </a:xfrm>
          <a:prstGeom prst="rect">
            <a:avLst/>
          </a:prstGeom>
        </p:spPr>
        <p:txBody>
          <a:bodyPr spcFirstLastPara="1" wrap="square" lIns="91425" tIns="91425" rIns="91425" bIns="91425" anchor="t" anchorCtr="0">
            <a:noAutofit/>
          </a:bodyPr>
          <a:lstStyle/>
          <a:p>
            <a:pPr marL="0" lvl="0" indent="0" algn="just"/>
            <a:r>
              <a:rPr lang="es-MX" dirty="0"/>
              <a:t>La Oficina de Cultura de la Municipalidad de San Fabián busca potenciar la actividad cultural de la comuna, Además de, preservar, mantener y recuperar las raíces más intrínsecas de San Fabián. </a:t>
            </a:r>
          </a:p>
          <a:p>
            <a:pPr marL="0" lvl="0" indent="0" algn="just"/>
            <a:endParaRPr lang="es-MX" dirty="0"/>
          </a:p>
          <a:p>
            <a:pPr marL="171450" lvl="0" indent="-171450" algn="just">
              <a:buFont typeface="Arial" panose="020B0604020202020204" pitchFamily="34" charset="0"/>
              <a:buChar char="•"/>
            </a:pPr>
            <a:r>
              <a:rPr lang="es-MX" dirty="0"/>
              <a:t>Celebración Natalicio Nicanor Parra.</a:t>
            </a:r>
          </a:p>
          <a:p>
            <a:pPr marL="171450" lvl="0" indent="-171450" algn="just">
              <a:buFont typeface="Arial" panose="020B0604020202020204" pitchFamily="34" charset="0"/>
              <a:buChar char="•"/>
            </a:pPr>
            <a:r>
              <a:rPr lang="es-MX" dirty="0"/>
              <a:t>Natalicio Violeta Parra.</a:t>
            </a:r>
          </a:p>
          <a:p>
            <a:pPr marL="171450" lvl="0" indent="-171450" algn="just">
              <a:buFont typeface="Arial" panose="020B0604020202020204" pitchFamily="34" charset="0"/>
              <a:buChar char="•"/>
            </a:pPr>
            <a:r>
              <a:rPr lang="es-CL" dirty="0"/>
              <a:t>Lanzamiento del libro Luz Montecinos.</a:t>
            </a:r>
          </a:p>
          <a:p>
            <a:pPr marL="171450" lvl="0" indent="-171450" algn="just">
              <a:buFont typeface="Arial" panose="020B0604020202020204" pitchFamily="34" charset="0"/>
              <a:buChar char="•"/>
            </a:pPr>
            <a:r>
              <a:rPr lang="es-MX" dirty="0"/>
              <a:t>Fiestas Patrias.</a:t>
            </a:r>
          </a:p>
          <a:p>
            <a:pPr marL="171450" lvl="0" indent="-171450" algn="just">
              <a:buFont typeface="Arial" panose="020B0604020202020204" pitchFamily="34" charset="0"/>
              <a:buChar char="•"/>
            </a:pPr>
            <a:r>
              <a:rPr lang="es-MX" dirty="0"/>
              <a:t>Aniversario del pueblo.</a:t>
            </a:r>
          </a:p>
          <a:p>
            <a:pPr marL="0" lvl="0" indent="0" algn="just"/>
            <a:endParaRPr dirty="0"/>
          </a:p>
        </p:txBody>
      </p:sp>
      <p:sp>
        <p:nvSpPr>
          <p:cNvPr id="8"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pic>
        <p:nvPicPr>
          <p:cNvPr id="10" name="Imagen 9"/>
          <p:cNvPicPr/>
          <p:nvPr/>
        </p:nvPicPr>
        <p:blipFill rotWithShape="1">
          <a:blip r:embed="rId3" cstate="screen">
            <a:extLst>
              <a:ext uri="{28A0092B-C50C-407E-A947-70E740481C1C}">
                <a14:useLocalDpi xmlns:a14="http://schemas.microsoft.com/office/drawing/2010/main"/>
              </a:ext>
            </a:extLst>
          </a:blip>
          <a:srcRect/>
          <a:stretch/>
        </p:blipFill>
        <p:spPr bwMode="auto">
          <a:xfrm>
            <a:off x="1" y="2623525"/>
            <a:ext cx="4091850" cy="1867500"/>
          </a:xfrm>
          <a:prstGeom prst="rect">
            <a:avLst/>
          </a:prstGeom>
          <a:noFill/>
        </p:spPr>
      </p:pic>
      <p:pic>
        <p:nvPicPr>
          <p:cNvPr id="3" name="Imagen 2" descr="Un grupo de niños sentados en una mesa&#10;&#10;Descripción generada automáticamente con confianza media">
            <a:extLst>
              <a:ext uri="{FF2B5EF4-FFF2-40B4-BE49-F238E27FC236}">
                <a16:creationId xmlns:a16="http://schemas.microsoft.com/office/drawing/2014/main" id="{45EACCCD-422F-AC7D-5872-A8B015CCF5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652476"/>
            <a:ext cx="4091848" cy="1867499"/>
          </a:xfrm>
          <a:prstGeom prst="rect">
            <a:avLst/>
          </a:prstGeom>
        </p:spPr>
      </p:pic>
    </p:spTree>
    <p:extLst>
      <p:ext uri="{BB962C8B-B14F-4D97-AF65-F5344CB8AC3E}">
        <p14:creationId xmlns:p14="http://schemas.microsoft.com/office/powerpoint/2010/main" val="79811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607294"/>
          </a:xfrm>
          <a:prstGeom prst="rect">
            <a:avLst/>
          </a:prstGeom>
        </p:spPr>
        <p:txBody>
          <a:bodyPr spcFirstLastPara="1" wrap="square" lIns="91425" tIns="91425" rIns="91425" bIns="91425" anchor="t" anchorCtr="0">
            <a:noAutofit/>
          </a:bodyPr>
          <a:lstStyle/>
          <a:p>
            <a:pPr marL="0" lvl="0" indent="0" algn="just"/>
            <a:r>
              <a:rPr lang="es-MX" dirty="0"/>
              <a:t>La oficina de turismo es parte del programa de gestión municipal que tiene por objetivo fomentar el        turismo local, por medio de la vinculación de las áreas de Turismo, Fomento Productivo y Cultura en una alianza estratégica para alcanzar un trabajo mancomunado con los distintos empresarios y emprendedores.</a:t>
            </a:r>
          </a:p>
          <a:p>
            <a:pPr marL="0" lvl="0" indent="0" algn="just"/>
            <a:endParaRPr lang="es-MX" dirty="0"/>
          </a:p>
          <a:p>
            <a:pPr marL="0" lvl="0" indent="0" algn="just"/>
            <a:r>
              <a:rPr lang="es-MX" dirty="0"/>
              <a:t>El monto asignado para la oficina de turismo para el año 2022 fue de: $10.098.892.- </a:t>
            </a:r>
          </a:p>
          <a:p>
            <a:pPr marL="0" lvl="0" indent="0" algn="just"/>
            <a:endParaRPr lang="es-MX" dirty="0"/>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TURISMO</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5;p39"/>
          <p:cNvSpPr txBox="1">
            <a:spLocks noGrp="1"/>
          </p:cNvSpPr>
          <p:nvPr>
            <p:ph type="ctrTitle" idx="4"/>
          </p:nvPr>
        </p:nvSpPr>
        <p:spPr>
          <a:xfrm rot="5400000">
            <a:off x="7052844"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TURISMO</a:t>
            </a:r>
            <a:endParaRPr dirty="0"/>
          </a:p>
        </p:txBody>
      </p:sp>
      <p:pic>
        <p:nvPicPr>
          <p:cNvPr id="4" name="Imagen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2475"/>
            <a:ext cx="4091850" cy="1867500"/>
          </a:xfrm>
          <a:prstGeom prst="rect">
            <a:avLst/>
          </a:prstGeom>
        </p:spPr>
      </p:pic>
      <p:pic>
        <p:nvPicPr>
          <p:cNvPr id="12" name="Imagen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4800" y="2820361"/>
            <a:ext cx="3460173" cy="1278082"/>
          </a:xfrm>
          <a:prstGeom prst="rect">
            <a:avLst/>
          </a:prstGeom>
        </p:spPr>
      </p:pic>
      <p:pic>
        <p:nvPicPr>
          <p:cNvPr id="2" name="Imagen 1">
            <a:extLst>
              <a:ext uri="{FF2B5EF4-FFF2-40B4-BE49-F238E27FC236}">
                <a16:creationId xmlns:a16="http://schemas.microsoft.com/office/drawing/2014/main" id="{9135E0B8-EB6C-0487-54B0-F2EF7A3CB1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2623525"/>
            <a:ext cx="4091850" cy="1867500"/>
          </a:xfrm>
          <a:prstGeom prst="rect">
            <a:avLst/>
          </a:prstGeom>
        </p:spPr>
      </p:pic>
    </p:spTree>
    <p:extLst>
      <p:ext uri="{BB962C8B-B14F-4D97-AF65-F5344CB8AC3E}">
        <p14:creationId xmlns:p14="http://schemas.microsoft.com/office/powerpoint/2010/main" val="279654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2910723" y="904009"/>
            <a:ext cx="4854057" cy="1236518"/>
          </a:xfrm>
          <a:prstGeom prst="rect">
            <a:avLst/>
          </a:prstGeom>
        </p:spPr>
        <p:txBody>
          <a:bodyPr spcFirstLastPara="1" wrap="square" lIns="91425" tIns="91425" rIns="91425" bIns="91425" anchor="t" anchorCtr="0">
            <a:noAutofit/>
          </a:bodyPr>
          <a:lstStyle/>
          <a:p>
            <a:pPr marL="0" lvl="0" indent="0" algn="just"/>
            <a:r>
              <a:rPr lang="es-MX" dirty="0"/>
              <a:t>Los ingresos totales recibidos por la Municipalidad de San Fabián durante el año 2022, fue la cantidad de </a:t>
            </a:r>
            <a:r>
              <a:rPr lang="es-MX" sz="1200" b="1" u="sng" dirty="0"/>
              <a:t>$4.192.974.381 </a:t>
            </a:r>
            <a:r>
              <a:rPr lang="es-MX" dirty="0"/>
              <a:t>que representa un </a:t>
            </a:r>
            <a:r>
              <a:rPr lang="es-MX" b="1" u="sng" dirty="0"/>
              <a:t>porcentaje superior de un 2.6% </a:t>
            </a:r>
            <a:r>
              <a:rPr lang="es-MX" dirty="0"/>
              <a:t>respecto del presupuesto planificado para el periodo.</a:t>
            </a:r>
          </a:p>
        </p:txBody>
      </p:sp>
      <p:sp>
        <p:nvSpPr>
          <p:cNvPr id="359" name="Google Shape;359;p39"/>
          <p:cNvSpPr txBox="1">
            <a:spLocks noGrp="1"/>
          </p:cNvSpPr>
          <p:nvPr>
            <p:ph type="ctrTitle"/>
          </p:nvPr>
        </p:nvSpPr>
        <p:spPr>
          <a:xfrm>
            <a:off x="2910723" y="621301"/>
            <a:ext cx="4757769" cy="384900"/>
          </a:xfrm>
          <a:prstGeom prst="rect">
            <a:avLst/>
          </a:prstGeom>
        </p:spPr>
        <p:txBody>
          <a:bodyPr spcFirstLastPara="1" wrap="square" lIns="91425" tIns="91425" rIns="91425" bIns="91425" anchor="b" anchorCtr="0">
            <a:noAutofit/>
          </a:bodyPr>
          <a:lstStyle/>
          <a:p>
            <a:pPr lvl="0"/>
            <a:r>
              <a:rPr lang="es-MX" dirty="0"/>
              <a:t>FINANZAS – INGRESOS MUNICIPALES</a:t>
            </a:r>
            <a:endParaRPr lang="es-MX" dirty="0">
              <a:solidFill>
                <a:srgbClr val="FFFFFF"/>
              </a:solidFill>
            </a:endParaRPr>
          </a:p>
        </p:txBody>
      </p:sp>
      <p:sp>
        <p:nvSpPr>
          <p:cNvPr id="361" name="Google Shape;361;p39"/>
          <p:cNvSpPr/>
          <p:nvPr/>
        </p:nvSpPr>
        <p:spPr>
          <a:xfrm>
            <a:off x="2751423" y="1006201"/>
            <a:ext cx="159300" cy="76025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pic>
        <p:nvPicPr>
          <p:cNvPr id="7" name="Imagen 6"/>
          <p:cNvPicPr/>
          <p:nvPr/>
        </p:nvPicPr>
        <p:blipFill>
          <a:blip r:embed="rId3">
            <a:extLst>
              <a:ext uri="{28A0092B-C50C-407E-A947-70E740481C1C}">
                <a14:useLocalDpi xmlns:a14="http://schemas.microsoft.com/office/drawing/2010/main"/>
              </a:ext>
            </a:extLst>
          </a:blip>
          <a:srcRect/>
          <a:stretch>
            <a:fillRect/>
          </a:stretch>
        </p:blipFill>
        <p:spPr bwMode="auto">
          <a:xfrm>
            <a:off x="843079" y="1846089"/>
            <a:ext cx="6825413" cy="2902556"/>
          </a:xfrm>
          <a:prstGeom prst="rect">
            <a:avLst/>
          </a:prstGeom>
          <a:noFill/>
          <a:ln>
            <a:noFill/>
          </a:ln>
        </p:spPr>
      </p:pic>
    </p:spTree>
    <p:extLst>
      <p:ext uri="{BB962C8B-B14F-4D97-AF65-F5344CB8AC3E}">
        <p14:creationId xmlns:p14="http://schemas.microsoft.com/office/powerpoint/2010/main" val="426720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2910723" y="904009"/>
            <a:ext cx="4854057" cy="1236518"/>
          </a:xfrm>
          <a:prstGeom prst="rect">
            <a:avLst/>
          </a:prstGeom>
        </p:spPr>
        <p:txBody>
          <a:bodyPr spcFirstLastPara="1" wrap="square" lIns="91425" tIns="91425" rIns="91425" bIns="91425" anchor="t" anchorCtr="0">
            <a:noAutofit/>
          </a:bodyPr>
          <a:lstStyle/>
          <a:p>
            <a:pPr marL="0" lvl="0" indent="0" algn="just"/>
            <a:r>
              <a:rPr lang="es-MX" dirty="0"/>
              <a:t>Los gastos de la Municipalidad de San Fabián, durante el periodo 2022, fue la cantidad de </a:t>
            </a:r>
            <a:r>
              <a:rPr lang="es-MX" sz="1200" b="1" u="sng" dirty="0"/>
              <a:t>$3.096.612.643.  </a:t>
            </a:r>
            <a:r>
              <a:rPr lang="es-MX" dirty="0"/>
              <a:t>El gasto en Personal relacionado a los funcionarios municipales de </a:t>
            </a:r>
            <a:r>
              <a:rPr lang="es-MX" u="sng" dirty="0"/>
              <a:t>Planta, Contrata y Honorarios, alcanzó un total de $1.165.221.238 </a:t>
            </a:r>
            <a:r>
              <a:rPr lang="es-MX" dirty="0"/>
              <a:t>lo que permitió pagar íntegramente las remuneraciones de todos los funcionarios municipales y miembros del H. Concejo Municipal.</a:t>
            </a:r>
          </a:p>
        </p:txBody>
      </p:sp>
      <p:sp>
        <p:nvSpPr>
          <p:cNvPr id="359" name="Google Shape;359;p39"/>
          <p:cNvSpPr txBox="1">
            <a:spLocks noGrp="1"/>
          </p:cNvSpPr>
          <p:nvPr>
            <p:ph type="ctrTitle"/>
          </p:nvPr>
        </p:nvSpPr>
        <p:spPr>
          <a:xfrm>
            <a:off x="2910723" y="621301"/>
            <a:ext cx="4757769" cy="384900"/>
          </a:xfrm>
          <a:prstGeom prst="rect">
            <a:avLst/>
          </a:prstGeom>
        </p:spPr>
        <p:txBody>
          <a:bodyPr spcFirstLastPara="1" wrap="square" lIns="91425" tIns="91425" rIns="91425" bIns="91425" anchor="b" anchorCtr="0">
            <a:noAutofit/>
          </a:bodyPr>
          <a:lstStyle/>
          <a:p>
            <a:pPr lvl="0"/>
            <a:r>
              <a:rPr lang="es-MX" dirty="0"/>
              <a:t>FINANZAS – GASTOS MUNICIPALES</a:t>
            </a:r>
            <a:endParaRPr lang="es-MX" dirty="0">
              <a:solidFill>
                <a:srgbClr val="FFFFFF"/>
              </a:solidFill>
            </a:endParaRPr>
          </a:p>
        </p:txBody>
      </p:sp>
      <p:sp>
        <p:nvSpPr>
          <p:cNvPr id="361" name="Google Shape;361;p39"/>
          <p:cNvSpPr/>
          <p:nvPr/>
        </p:nvSpPr>
        <p:spPr>
          <a:xfrm>
            <a:off x="2751423" y="1006201"/>
            <a:ext cx="159300" cy="76025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pic>
        <p:nvPicPr>
          <p:cNvPr id="8" name="Imagen 7"/>
          <p:cNvPicPr/>
          <p:nvPr/>
        </p:nvPicPr>
        <p:blipFill>
          <a:blip r:embed="rId3">
            <a:extLst>
              <a:ext uri="{28A0092B-C50C-407E-A947-70E740481C1C}">
                <a14:useLocalDpi xmlns:a14="http://schemas.microsoft.com/office/drawing/2010/main"/>
              </a:ext>
            </a:extLst>
          </a:blip>
          <a:srcRect/>
          <a:stretch>
            <a:fillRect/>
          </a:stretch>
        </p:blipFill>
        <p:spPr bwMode="auto">
          <a:xfrm>
            <a:off x="759950" y="1868647"/>
            <a:ext cx="6908542" cy="2900780"/>
          </a:xfrm>
          <a:prstGeom prst="rect">
            <a:avLst/>
          </a:prstGeom>
          <a:noFill/>
          <a:ln>
            <a:noFill/>
          </a:ln>
        </p:spPr>
      </p:pic>
    </p:spTree>
    <p:extLst>
      <p:ext uri="{BB962C8B-B14F-4D97-AF65-F5344CB8AC3E}">
        <p14:creationId xmlns:p14="http://schemas.microsoft.com/office/powerpoint/2010/main" val="94888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2910723" y="948612"/>
            <a:ext cx="4854057" cy="612557"/>
          </a:xfrm>
          <a:prstGeom prst="rect">
            <a:avLst/>
          </a:prstGeom>
        </p:spPr>
        <p:txBody>
          <a:bodyPr spcFirstLastPara="1" wrap="square" lIns="91425" tIns="91425" rIns="91425" bIns="91425" anchor="t" anchorCtr="0">
            <a:noAutofit/>
          </a:bodyPr>
          <a:lstStyle/>
          <a:p>
            <a:pPr marL="0" lvl="0" indent="0" algn="just"/>
            <a:r>
              <a:rPr lang="es-CL" dirty="0">
                <a:solidFill>
                  <a:schemeClr val="tx1"/>
                </a:solidFill>
              </a:rPr>
              <a:t>Según datos proporcionados por la asesora jurídica del municipio, el periodo 2022, el Municipio ha sido notificado de las siguientes causas, que configuran el escenario de posibles deudas;</a:t>
            </a:r>
            <a:endParaRPr lang="es-MX" dirty="0">
              <a:solidFill>
                <a:schemeClr val="tx1"/>
              </a:solidFill>
            </a:endParaRPr>
          </a:p>
        </p:txBody>
      </p:sp>
      <p:sp>
        <p:nvSpPr>
          <p:cNvPr id="359" name="Google Shape;359;p39"/>
          <p:cNvSpPr txBox="1">
            <a:spLocks noGrp="1"/>
          </p:cNvSpPr>
          <p:nvPr>
            <p:ph type="ctrTitle"/>
          </p:nvPr>
        </p:nvSpPr>
        <p:spPr>
          <a:xfrm>
            <a:off x="2910723" y="621301"/>
            <a:ext cx="4757769" cy="384900"/>
          </a:xfrm>
          <a:prstGeom prst="rect">
            <a:avLst/>
          </a:prstGeom>
        </p:spPr>
        <p:txBody>
          <a:bodyPr spcFirstLastPara="1" wrap="square" lIns="91425" tIns="91425" rIns="91425" bIns="91425" anchor="b" anchorCtr="0">
            <a:noAutofit/>
          </a:bodyPr>
          <a:lstStyle/>
          <a:p>
            <a:pPr lvl="0"/>
            <a:r>
              <a:rPr lang="es-MX" dirty="0"/>
              <a:t>DEUDAS (JUICIOS)</a:t>
            </a:r>
            <a:endParaRPr lang="es-MX" dirty="0">
              <a:solidFill>
                <a:srgbClr val="FFFFFF"/>
              </a:solidFill>
            </a:endParaRPr>
          </a:p>
        </p:txBody>
      </p:sp>
      <p:sp>
        <p:nvSpPr>
          <p:cNvPr id="361" name="Google Shape;361;p39"/>
          <p:cNvSpPr/>
          <p:nvPr/>
        </p:nvSpPr>
        <p:spPr>
          <a:xfrm>
            <a:off x="2486784" y="1665894"/>
            <a:ext cx="137470" cy="28844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graphicFrame>
        <p:nvGraphicFramePr>
          <p:cNvPr id="2" name="Tabla 1">
            <a:extLst>
              <a:ext uri="{FF2B5EF4-FFF2-40B4-BE49-F238E27FC236}">
                <a16:creationId xmlns:a16="http://schemas.microsoft.com/office/drawing/2014/main" id="{5BD52A8B-8CD1-4090-ED49-07BD46DD7CC6}"/>
              </a:ext>
            </a:extLst>
          </p:cNvPr>
          <p:cNvGraphicFramePr>
            <a:graphicFrameLocks noGrp="1"/>
          </p:cNvGraphicFramePr>
          <p:nvPr>
            <p:extLst>
              <p:ext uri="{D42A27DB-BD31-4B8C-83A1-F6EECF244321}">
                <p14:modId xmlns:p14="http://schemas.microsoft.com/office/powerpoint/2010/main" val="1089595205"/>
              </p:ext>
            </p:extLst>
          </p:nvPr>
        </p:nvGraphicFramePr>
        <p:xfrm>
          <a:off x="3010775" y="1675568"/>
          <a:ext cx="4676133" cy="2874774"/>
        </p:xfrm>
        <a:graphic>
          <a:graphicData uri="http://schemas.openxmlformats.org/drawingml/2006/table">
            <a:tbl>
              <a:tblPr firstRow="1" firstCol="1" bandRow="1">
                <a:tableStyleId>{AE93BBA9-7023-4BA5-9A35-B3F8AABFF1AB}</a:tableStyleId>
              </a:tblPr>
              <a:tblGrid>
                <a:gridCol w="795670">
                  <a:extLst>
                    <a:ext uri="{9D8B030D-6E8A-4147-A177-3AD203B41FA5}">
                      <a16:colId xmlns:a16="http://schemas.microsoft.com/office/drawing/2014/main" val="3151211125"/>
                    </a:ext>
                  </a:extLst>
                </a:gridCol>
                <a:gridCol w="1579657">
                  <a:extLst>
                    <a:ext uri="{9D8B030D-6E8A-4147-A177-3AD203B41FA5}">
                      <a16:colId xmlns:a16="http://schemas.microsoft.com/office/drawing/2014/main" val="3548865406"/>
                    </a:ext>
                  </a:extLst>
                </a:gridCol>
                <a:gridCol w="951571">
                  <a:extLst>
                    <a:ext uri="{9D8B030D-6E8A-4147-A177-3AD203B41FA5}">
                      <a16:colId xmlns:a16="http://schemas.microsoft.com/office/drawing/2014/main" val="2666559828"/>
                    </a:ext>
                  </a:extLst>
                </a:gridCol>
                <a:gridCol w="1349235">
                  <a:extLst>
                    <a:ext uri="{9D8B030D-6E8A-4147-A177-3AD203B41FA5}">
                      <a16:colId xmlns:a16="http://schemas.microsoft.com/office/drawing/2014/main" val="1858173674"/>
                    </a:ext>
                  </a:extLst>
                </a:gridCol>
              </a:tblGrid>
              <a:tr h="0">
                <a:tc>
                  <a:txBody>
                    <a:bodyPr/>
                    <a:lstStyle/>
                    <a:p>
                      <a:pPr marL="6350" marR="38735" indent="-6350" algn="ctr">
                        <a:lnSpc>
                          <a:spcPct val="107000"/>
                        </a:lnSpc>
                        <a:spcAft>
                          <a:spcPts val="800"/>
                        </a:spcAft>
                      </a:pPr>
                      <a:r>
                        <a:rPr lang="es-MX" sz="900" dirty="0">
                          <a:effectLst/>
                        </a:rPr>
                        <a:t>RIT O ROL</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MATERIA</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ESTADO</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PASIVO</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2421958"/>
                  </a:ext>
                </a:extLst>
              </a:tr>
              <a:tr h="0">
                <a:tc>
                  <a:txBody>
                    <a:bodyPr/>
                    <a:lstStyle/>
                    <a:p>
                      <a:pPr marL="6350" marR="38735" indent="-6350" algn="ctr">
                        <a:lnSpc>
                          <a:spcPct val="107000"/>
                        </a:lnSpc>
                        <a:spcAft>
                          <a:spcPts val="800"/>
                        </a:spcAft>
                      </a:pPr>
                      <a:r>
                        <a:rPr lang="es-MX" sz="900" dirty="0">
                          <a:effectLst/>
                        </a:rPr>
                        <a:t>c-992-2015</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amparo de aguas</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cumplimiento incidental</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costas del juicio.</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2231354"/>
                  </a:ext>
                </a:extLst>
              </a:tr>
              <a:tr h="0">
                <a:tc>
                  <a:txBody>
                    <a:bodyPr/>
                    <a:lstStyle/>
                    <a:p>
                      <a:pPr marL="6350" marR="38735" indent="-6350" algn="ctr">
                        <a:lnSpc>
                          <a:spcPct val="107000"/>
                        </a:lnSpc>
                        <a:spcAft>
                          <a:spcPts val="800"/>
                        </a:spcAft>
                      </a:pPr>
                      <a:r>
                        <a:rPr lang="es-MX" sz="900">
                          <a:effectLst/>
                        </a:rPr>
                        <a:t>c-352-2022</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indemnización de perjuicios por falta de servicio-solidariamente con hospital de San Carlos</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contestación-excepción dilatoria</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$159.800.000 más intereses, reajustes y costas.</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6164235"/>
                  </a:ext>
                </a:extLst>
              </a:tr>
              <a:tr h="0">
                <a:tc>
                  <a:txBody>
                    <a:bodyPr/>
                    <a:lstStyle/>
                    <a:p>
                      <a:pPr marL="6350" marR="38735" indent="-6350" algn="ctr">
                        <a:lnSpc>
                          <a:spcPct val="107000"/>
                        </a:lnSpc>
                        <a:spcAft>
                          <a:spcPts val="800"/>
                        </a:spcAft>
                      </a:pPr>
                      <a:r>
                        <a:rPr lang="es-MX" sz="900">
                          <a:effectLst/>
                        </a:rPr>
                        <a:t>o-36-2022</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declaración de relación laboral, despido injustificado, cobro de prestaciones y nulidad del despido</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juicio</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$10.500.000 más interés, reajustes, cotizaciones previsionales y costas.</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1795577"/>
                  </a:ext>
                </a:extLst>
              </a:tr>
              <a:tr h="0">
                <a:tc>
                  <a:txBody>
                    <a:bodyPr/>
                    <a:lstStyle/>
                    <a:p>
                      <a:pPr marL="6350" marR="38735" indent="-6350" algn="ctr">
                        <a:lnSpc>
                          <a:spcPct val="107000"/>
                        </a:lnSpc>
                        <a:spcAft>
                          <a:spcPts val="800"/>
                        </a:spcAft>
                      </a:pPr>
                      <a:r>
                        <a:rPr lang="es-MX" sz="900">
                          <a:effectLst/>
                        </a:rPr>
                        <a:t>o-37-2022</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declaración de relación laboral, despido injustificado, cobro de prestaciones y nulidad del despido</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terminado conciliación $3.500.000</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$5.089.957 más interés, reajustes, cotizaciones previsionales y costas.</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9797045"/>
                  </a:ext>
                </a:extLst>
              </a:tr>
              <a:tr h="0">
                <a:tc>
                  <a:txBody>
                    <a:bodyPr/>
                    <a:lstStyle/>
                    <a:p>
                      <a:pPr marL="6350" marR="38735" indent="-6350" algn="ctr">
                        <a:lnSpc>
                          <a:spcPct val="107000"/>
                        </a:lnSpc>
                        <a:spcAft>
                          <a:spcPts val="800"/>
                        </a:spcAft>
                      </a:pPr>
                      <a:r>
                        <a:rPr lang="es-MX" sz="900">
                          <a:effectLst/>
                        </a:rPr>
                        <a:t>p-35.2022</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cobranza previsional</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a:effectLst/>
                        </a:rPr>
                        <a:t>término probatorio</a:t>
                      </a:r>
                      <a:endParaRPr lang="es-CL"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38735" indent="-6350" algn="ctr">
                        <a:lnSpc>
                          <a:spcPct val="107000"/>
                        </a:lnSpc>
                        <a:spcAft>
                          <a:spcPts val="800"/>
                        </a:spcAft>
                      </a:pPr>
                      <a:r>
                        <a:rPr lang="es-MX" sz="900" dirty="0">
                          <a:effectLst/>
                        </a:rPr>
                        <a:t>$18.031.389 más intereses, reajustes y costas.</a:t>
                      </a:r>
                      <a:endParaRPr lang="es-CL"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4639154"/>
                  </a:ext>
                </a:extLst>
              </a:tr>
            </a:tbl>
          </a:graphicData>
        </a:graphic>
      </p:graphicFrame>
      <p:pic>
        <p:nvPicPr>
          <p:cNvPr id="4" name="Imagen 3">
            <a:extLst>
              <a:ext uri="{FF2B5EF4-FFF2-40B4-BE49-F238E27FC236}">
                <a16:creationId xmlns:a16="http://schemas.microsoft.com/office/drawing/2014/main" id="{60F7BE62-15F3-24AF-9D4B-30521C549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696" y="1665894"/>
            <a:ext cx="2022088" cy="2884448"/>
          </a:xfrm>
          <a:prstGeom prst="rect">
            <a:avLst/>
          </a:prstGeom>
        </p:spPr>
      </p:pic>
    </p:spTree>
    <p:extLst>
      <p:ext uri="{BB962C8B-B14F-4D97-AF65-F5344CB8AC3E}">
        <p14:creationId xmlns:p14="http://schemas.microsoft.com/office/powerpoint/2010/main" val="213176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478482" y="904009"/>
            <a:ext cx="3286298" cy="1828800"/>
          </a:xfrm>
          <a:prstGeom prst="rect">
            <a:avLst/>
          </a:prstGeom>
        </p:spPr>
        <p:txBody>
          <a:bodyPr spcFirstLastPara="1" wrap="square" lIns="91425" tIns="91425" rIns="91425" bIns="91425" anchor="t" anchorCtr="0">
            <a:noAutofit/>
          </a:bodyPr>
          <a:lstStyle/>
          <a:p>
            <a:pPr marL="0" lvl="0" indent="0" algn="just"/>
            <a:r>
              <a:rPr lang="es-CL" dirty="0">
                <a:solidFill>
                  <a:schemeClr val="tx1"/>
                </a:solidFill>
              </a:rPr>
              <a:t>La Municipalidad de San Fabián, durante el año 2022, fue nuevamente beneficiaria del Fondo Incentivo Gestión Municipal (FIGEM) por la cantidad </a:t>
            </a:r>
            <a:r>
              <a:rPr lang="es-CL" sz="1100" b="1" u="sng" dirty="0">
                <a:solidFill>
                  <a:schemeClr val="tx1"/>
                </a:solidFill>
              </a:rPr>
              <a:t>de $92.683.750 </a:t>
            </a:r>
            <a:r>
              <a:rPr lang="es-CL" dirty="0">
                <a:solidFill>
                  <a:schemeClr val="tx1"/>
                </a:solidFill>
              </a:rPr>
              <a:t>lo que permitió durante el año calendario disponer un presupuesto total de </a:t>
            </a:r>
            <a:r>
              <a:rPr lang="es-CL" b="1" u="sng" dirty="0">
                <a:solidFill>
                  <a:schemeClr val="tx1"/>
                </a:solidFill>
              </a:rPr>
              <a:t>$163.256.838</a:t>
            </a:r>
            <a:r>
              <a:rPr lang="es-CL" dirty="0">
                <a:solidFill>
                  <a:schemeClr val="tx1"/>
                </a:solidFill>
              </a:rPr>
              <a:t> para realizar adquisiciones de activos financieros. </a:t>
            </a:r>
          </a:p>
          <a:p>
            <a:pPr marL="0" lvl="0" indent="0" algn="just"/>
            <a:endParaRPr lang="es-CL" dirty="0">
              <a:solidFill>
                <a:schemeClr val="tx1"/>
              </a:solidFill>
            </a:endParaRPr>
          </a:p>
          <a:p>
            <a:pPr marL="0" lvl="0" indent="0" algn="just"/>
            <a:r>
              <a:rPr lang="es-CL" dirty="0">
                <a:solidFill>
                  <a:schemeClr val="tx1"/>
                </a:solidFill>
              </a:rPr>
              <a:t>La adquisición de estos recursos permitió adquirir importantes equipos para entregar mayor seguridad y respuesta ante eventos a nuestra comuna, principalmente a través de </a:t>
            </a:r>
            <a:r>
              <a:rPr lang="es-CL" b="1" u="sng" dirty="0">
                <a:solidFill>
                  <a:schemeClr val="tx1"/>
                </a:solidFill>
              </a:rPr>
              <a:t>aportes a Carabineros y bomberos de San Fabián</a:t>
            </a:r>
            <a:r>
              <a:rPr lang="es-CL" dirty="0">
                <a:solidFill>
                  <a:schemeClr val="tx1"/>
                </a:solidFill>
              </a:rPr>
              <a:t>.</a:t>
            </a:r>
          </a:p>
        </p:txBody>
      </p:sp>
      <p:sp>
        <p:nvSpPr>
          <p:cNvPr id="359" name="Google Shape;359;p39"/>
          <p:cNvSpPr txBox="1">
            <a:spLocks noGrp="1"/>
          </p:cNvSpPr>
          <p:nvPr>
            <p:ph type="ctrTitle"/>
          </p:nvPr>
        </p:nvSpPr>
        <p:spPr>
          <a:xfrm>
            <a:off x="4478482" y="621301"/>
            <a:ext cx="3190010" cy="384900"/>
          </a:xfrm>
          <a:prstGeom prst="rect">
            <a:avLst/>
          </a:prstGeom>
        </p:spPr>
        <p:txBody>
          <a:bodyPr spcFirstLastPara="1" wrap="square" lIns="91425" tIns="91425" rIns="91425" bIns="91425" anchor="b" anchorCtr="0">
            <a:noAutofit/>
          </a:bodyPr>
          <a:lstStyle/>
          <a:p>
            <a:pPr lvl="0"/>
            <a:r>
              <a:rPr lang="es-MX" dirty="0"/>
              <a:t>FIGEM</a:t>
            </a:r>
            <a:endParaRPr lang="es-MX" dirty="0">
              <a:solidFill>
                <a:srgbClr val="FFFFFF"/>
              </a:solidFill>
            </a:endParaRPr>
          </a:p>
        </p:txBody>
      </p:sp>
      <p:sp>
        <p:nvSpPr>
          <p:cNvPr id="10"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sp>
        <p:nvSpPr>
          <p:cNvPr id="7"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2476"/>
            <a:ext cx="4091850" cy="1867500"/>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623525"/>
            <a:ext cx="4091849" cy="1858615"/>
          </a:xfrm>
          <a:prstGeom prst="rect">
            <a:avLst/>
          </a:prstGeom>
        </p:spPr>
      </p:pic>
    </p:spTree>
    <p:extLst>
      <p:ext uri="{BB962C8B-B14F-4D97-AF65-F5344CB8AC3E}">
        <p14:creationId xmlns:p14="http://schemas.microsoft.com/office/powerpoint/2010/main" val="617140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454402" cy="3934382"/>
          </a:xfrm>
          <a:prstGeom prst="rect">
            <a:avLst/>
          </a:prstGeom>
        </p:spPr>
        <p:txBody>
          <a:bodyPr spcFirstLastPara="1" wrap="square" lIns="91425" tIns="91425" rIns="91425" bIns="91425" anchor="t" anchorCtr="0">
            <a:noAutofit/>
          </a:bodyPr>
          <a:lstStyle/>
          <a:p>
            <a:pPr marL="0" lvl="0" indent="0" algn="just"/>
            <a:r>
              <a:rPr lang="es-MX" dirty="0"/>
              <a:t>La política de Recursos Humanos de la Ilustre Municipalidad de San Fabián se encuentra actualizada y vigente, según la ratificación de su aprobación que consta en el Decreto Alcaldicio N° 429 de fecha 25 de febrero de 2021, el cual se fundamenta en la Sesión Ordinaria N° 146, del Concejo Municipal de San Fabián, celebrada el 14 de diciembre de 2020 y el Certificado de Acuerdo N°130 de la misma fecha.</a:t>
            </a:r>
          </a:p>
          <a:p>
            <a:pPr marL="0" lvl="0" indent="0" algn="just"/>
            <a:endParaRPr lang="es-MX" dirty="0"/>
          </a:p>
          <a:p>
            <a:pPr marL="0" lvl="0" indent="0" algn="just"/>
            <a:r>
              <a:rPr lang="es-CL" dirty="0"/>
              <a:t>Dado el retiro voluntario un funcionario, quedó vacante a contar del 31-12-2021 el grado administrativo grado 13° de la Planta Municipal, por lo que en el mes de enero 2022 y en conformidad a ley, se realizan los siguientes ascensos:</a:t>
            </a:r>
          </a:p>
          <a:p>
            <a:pPr marL="0" lvl="0" indent="0" algn="just"/>
            <a:endParaRPr lang="es-CL" dirty="0"/>
          </a:p>
          <a:p>
            <a:pPr marL="171450" lvl="0" indent="-171450" algn="just">
              <a:buFont typeface="Arial" panose="020B0604020202020204" pitchFamily="34" charset="0"/>
              <a:buChar char="•"/>
            </a:pPr>
            <a:r>
              <a:rPr lang="es-CL" dirty="0"/>
              <a:t>Funcionaria </a:t>
            </a:r>
            <a:r>
              <a:rPr lang="es-CL" dirty="0" err="1"/>
              <a:t>N°</a:t>
            </a:r>
            <a:r>
              <a:rPr lang="es-CL" dirty="0"/>
              <a:t> 1: Asciende del grado 14° a grado 13°</a:t>
            </a:r>
          </a:p>
          <a:p>
            <a:pPr marL="171450" lvl="0" indent="-171450" algn="just">
              <a:buFont typeface="Arial" panose="020B0604020202020204" pitchFamily="34" charset="0"/>
              <a:buChar char="•"/>
            </a:pPr>
            <a:r>
              <a:rPr lang="es-CL" dirty="0"/>
              <a:t>Funcionaria </a:t>
            </a:r>
            <a:r>
              <a:rPr lang="es-CL" dirty="0" err="1"/>
              <a:t>N°</a:t>
            </a:r>
            <a:r>
              <a:rPr lang="es-CL" dirty="0"/>
              <a:t> 2: Asciende del grado 15° a grado 14°</a:t>
            </a:r>
          </a:p>
          <a:p>
            <a:pPr marL="171450" lvl="0" indent="-171450" algn="just">
              <a:buFont typeface="Arial" panose="020B0604020202020204" pitchFamily="34" charset="0"/>
              <a:buChar char="•"/>
            </a:pPr>
            <a:r>
              <a:rPr lang="es-CL" dirty="0"/>
              <a:t>Funcionaria </a:t>
            </a:r>
            <a:r>
              <a:rPr lang="es-CL" dirty="0" err="1"/>
              <a:t>N°</a:t>
            </a:r>
            <a:r>
              <a:rPr lang="es-CL" dirty="0"/>
              <a:t> 3: Asciende del grado 16° a grado 15°</a:t>
            </a:r>
          </a:p>
          <a:p>
            <a:pPr marL="0" lvl="0" indent="0" algn="just"/>
            <a:endParaRPr lang="es-CL" dirty="0"/>
          </a:p>
          <a:p>
            <a:pPr marL="171450" lvl="0" indent="-171450" algn="just">
              <a:buFont typeface="Arial" panose="020B0604020202020204" pitchFamily="34" charset="0"/>
              <a:buChar char="•"/>
            </a:pPr>
            <a:r>
              <a:rPr lang="es-CL" dirty="0"/>
              <a:t>Contratación de una funcionaria para desempeñarse como Médica examinadora Gabinete Psicotécnico.</a:t>
            </a:r>
          </a:p>
          <a:p>
            <a:pPr marL="171450" lvl="0" indent="-171450" algn="just">
              <a:buFont typeface="Arial" panose="020B0604020202020204" pitchFamily="34" charset="0"/>
              <a:buChar char="•"/>
            </a:pPr>
            <a:r>
              <a:rPr lang="es-CL" dirty="0"/>
              <a:t>Una funcionaria hizo ingreso a la Planta Municipal en base al proceso de concurso público iniciado en el mes de abril.</a:t>
            </a:r>
          </a:p>
          <a:p>
            <a:pPr marL="171450" lvl="0" indent="-171450" algn="just">
              <a:buFont typeface="Arial" panose="020B0604020202020204" pitchFamily="34" charset="0"/>
              <a:buChar char="•"/>
            </a:pPr>
            <a:r>
              <a:rPr lang="es-CL" dirty="0"/>
              <a:t>Una funcionaria hace ingreso a la Planta Municipal según Concurso Publicado durante el mes de junio. </a:t>
            </a:r>
          </a:p>
          <a:p>
            <a:pPr marL="171450" lvl="0" indent="-171450" algn="just">
              <a:buFont typeface="Arial" panose="020B0604020202020204" pitchFamily="34" charset="0"/>
              <a:buChar char="•"/>
            </a:pPr>
            <a:r>
              <a:rPr lang="es-CL" dirty="0"/>
              <a:t>Con fecha 1 de Julio de 2022, una funcionaria es contratada bajo la modalidad a Contrata. </a:t>
            </a:r>
          </a:p>
          <a:p>
            <a:pPr marL="0" lvl="0" indent="0" algn="just"/>
            <a:endParaRPr lang="es-MX" dirty="0"/>
          </a:p>
          <a:p>
            <a:pPr marL="0" lvl="0" indent="0" algn="just"/>
            <a:endParaRPr lang="es-MX" dirty="0"/>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RECURSOS HUMANOS</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sp>
        <p:nvSpPr>
          <p:cNvPr id="4" name="Rectangle 1"/>
          <p:cNvSpPr>
            <a:spLocks noChangeArrowheads="1"/>
          </p:cNvSpPr>
          <p:nvPr/>
        </p:nvSpPr>
        <p:spPr bwMode="auto">
          <a:xfrm>
            <a:off x="2108200" y="1009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a 12"/>
          <p:cNvGraphicFramePr>
            <a:graphicFrameLocks noGrp="1"/>
          </p:cNvGraphicFramePr>
          <p:nvPr>
            <p:extLst>
              <p:ext uri="{D42A27DB-BD31-4B8C-83A1-F6EECF244321}">
                <p14:modId xmlns:p14="http://schemas.microsoft.com/office/powerpoint/2010/main" val="492858212"/>
              </p:ext>
            </p:extLst>
          </p:nvPr>
        </p:nvGraphicFramePr>
        <p:xfrm>
          <a:off x="366042" y="671540"/>
          <a:ext cx="3395891" cy="1143000"/>
        </p:xfrm>
        <a:graphic>
          <a:graphicData uri="http://schemas.openxmlformats.org/drawingml/2006/table">
            <a:tbl>
              <a:tblPr firstRow="1" firstCol="1" bandRow="1">
                <a:tableStyleId>{AE93BBA9-7023-4BA5-9A35-B3F8AABFF1AB}</a:tableStyleId>
              </a:tblPr>
              <a:tblGrid>
                <a:gridCol w="2327392">
                  <a:extLst>
                    <a:ext uri="{9D8B030D-6E8A-4147-A177-3AD203B41FA5}">
                      <a16:colId xmlns:a16="http://schemas.microsoft.com/office/drawing/2014/main" val="780011510"/>
                    </a:ext>
                  </a:extLst>
                </a:gridCol>
                <a:gridCol w="1068499">
                  <a:extLst>
                    <a:ext uri="{9D8B030D-6E8A-4147-A177-3AD203B41FA5}">
                      <a16:colId xmlns:a16="http://schemas.microsoft.com/office/drawing/2014/main" val="4119183003"/>
                    </a:ext>
                  </a:extLst>
                </a:gridCol>
              </a:tblGrid>
              <a:tr h="190500">
                <a:tc>
                  <a:txBody>
                    <a:bodyPr/>
                    <a:lstStyle/>
                    <a:p>
                      <a:pPr marL="6350" marR="38735" indent="-6350" algn="ctr">
                        <a:lnSpc>
                          <a:spcPct val="102000"/>
                        </a:lnSpc>
                        <a:spcAft>
                          <a:spcPts val="0"/>
                        </a:spcAft>
                      </a:pPr>
                      <a:r>
                        <a:rPr lang="en-US" sz="1000" b="1" dirty="0">
                          <a:effectLst/>
                        </a:rPr>
                        <a:t>CALIDAD JURÍDICA </a:t>
                      </a:r>
                      <a:endParaRPr lang="en-US"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38735" indent="-6350" algn="ctr">
                        <a:lnSpc>
                          <a:spcPct val="102000"/>
                        </a:lnSpc>
                        <a:spcAft>
                          <a:spcPts val="0"/>
                        </a:spcAft>
                      </a:pPr>
                      <a:r>
                        <a:rPr lang="en-US" sz="1000" b="1" dirty="0">
                          <a:effectLst/>
                        </a:rPr>
                        <a:t>CANTIDAD</a:t>
                      </a:r>
                      <a:endParaRPr lang="en-US"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539279"/>
                  </a:ext>
                </a:extLst>
              </a:tr>
              <a:tr h="190500">
                <a:tc>
                  <a:txBody>
                    <a:bodyPr/>
                    <a:lstStyle/>
                    <a:p>
                      <a:pPr marL="6350" marR="38735" indent="-6350" algn="ctr">
                        <a:lnSpc>
                          <a:spcPct val="102000"/>
                        </a:lnSpc>
                        <a:spcAft>
                          <a:spcPts val="0"/>
                        </a:spcAft>
                      </a:pPr>
                      <a:r>
                        <a:rPr lang="en-US" sz="1000">
                          <a:effectLst/>
                        </a:rPr>
                        <a:t>PLANTA</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38735" indent="-6350" algn="ctr">
                        <a:lnSpc>
                          <a:spcPct val="102000"/>
                        </a:lnSpc>
                        <a:spcAft>
                          <a:spcPts val="0"/>
                        </a:spcAft>
                      </a:pPr>
                      <a:r>
                        <a:rPr lang="en-US" sz="1000">
                          <a:effectLst/>
                        </a:rPr>
                        <a:t>28</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62486"/>
                  </a:ext>
                </a:extLst>
              </a:tr>
              <a:tr h="190500">
                <a:tc>
                  <a:txBody>
                    <a:bodyPr/>
                    <a:lstStyle/>
                    <a:p>
                      <a:pPr marL="6350" marR="38735" indent="-6350" algn="ctr">
                        <a:lnSpc>
                          <a:spcPct val="102000"/>
                        </a:lnSpc>
                        <a:spcAft>
                          <a:spcPts val="0"/>
                        </a:spcAft>
                      </a:pPr>
                      <a:r>
                        <a:rPr lang="en-US" sz="1000" dirty="0">
                          <a:effectLst/>
                        </a:rPr>
                        <a:t>CONTRATA</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38735" indent="-6350" algn="ctr">
                        <a:lnSpc>
                          <a:spcPct val="102000"/>
                        </a:lnSpc>
                        <a:spcAft>
                          <a:spcPts val="0"/>
                        </a:spcAft>
                      </a:pPr>
                      <a:r>
                        <a:rPr lang="en-US" sz="1000">
                          <a:effectLst/>
                        </a:rPr>
                        <a:t>16</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027170"/>
                  </a:ext>
                </a:extLst>
              </a:tr>
              <a:tr h="190500">
                <a:tc>
                  <a:txBody>
                    <a:bodyPr/>
                    <a:lstStyle/>
                    <a:p>
                      <a:pPr marL="6350" marR="38735" indent="-6350" algn="ctr">
                        <a:lnSpc>
                          <a:spcPct val="102000"/>
                        </a:lnSpc>
                        <a:spcAft>
                          <a:spcPts val="0"/>
                        </a:spcAft>
                      </a:pPr>
                      <a:r>
                        <a:rPr lang="en-US" sz="1000">
                          <a:effectLst/>
                        </a:rPr>
                        <a:t>SUMA ALZADA</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38735" indent="-6350" algn="ctr">
                        <a:lnSpc>
                          <a:spcPct val="102000"/>
                        </a:lnSpc>
                        <a:spcAft>
                          <a:spcPts val="0"/>
                        </a:spcAft>
                      </a:pPr>
                      <a:r>
                        <a:rPr lang="en-US" sz="1000">
                          <a:effectLst/>
                        </a:rPr>
                        <a:t>8</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5181890"/>
                  </a:ext>
                </a:extLst>
              </a:tr>
              <a:tr h="190500">
                <a:tc>
                  <a:txBody>
                    <a:bodyPr/>
                    <a:lstStyle/>
                    <a:p>
                      <a:pPr marL="6350" marR="38735" indent="-6350" algn="ctr">
                        <a:lnSpc>
                          <a:spcPct val="102000"/>
                        </a:lnSpc>
                        <a:spcAft>
                          <a:spcPts val="0"/>
                        </a:spcAft>
                      </a:pPr>
                      <a:r>
                        <a:rPr lang="en-US" sz="1000">
                          <a:effectLst/>
                        </a:rPr>
                        <a:t>HONORARIOS</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38735" indent="-6350" algn="ctr">
                        <a:lnSpc>
                          <a:spcPct val="102000"/>
                        </a:lnSpc>
                        <a:spcAft>
                          <a:spcPts val="0"/>
                        </a:spcAft>
                      </a:pPr>
                      <a:r>
                        <a:rPr lang="en-US" sz="1000" dirty="0">
                          <a:effectLst/>
                        </a:rPr>
                        <a:t>87</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5770599"/>
                  </a:ext>
                </a:extLst>
              </a:tr>
              <a:tr h="190500">
                <a:tc>
                  <a:txBody>
                    <a:bodyPr/>
                    <a:lstStyle/>
                    <a:p>
                      <a:pPr marL="6350" marR="38735" indent="-6350" algn="ctr">
                        <a:lnSpc>
                          <a:spcPct val="102000"/>
                        </a:lnSpc>
                        <a:spcAft>
                          <a:spcPts val="0"/>
                        </a:spcAft>
                      </a:pPr>
                      <a:r>
                        <a:rPr lang="en-US" sz="1000">
                          <a:effectLst/>
                        </a:rPr>
                        <a:t>TOTAL</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38735" indent="-6350" algn="ctr">
                        <a:lnSpc>
                          <a:spcPct val="102000"/>
                        </a:lnSpc>
                        <a:spcAft>
                          <a:spcPts val="0"/>
                        </a:spcAft>
                      </a:pPr>
                      <a:r>
                        <a:rPr lang="en-US" sz="1000" dirty="0">
                          <a:effectLst/>
                        </a:rPr>
                        <a:t>139</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8341974"/>
                  </a:ext>
                </a:extLst>
              </a:tr>
            </a:tbl>
          </a:graphicData>
        </a:graphic>
      </p:graphicFrame>
      <p:sp>
        <p:nvSpPr>
          <p:cNvPr id="19"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Grupo de personas caminando en la calle&#10;&#10;Descripción generada automáticamente">
            <a:extLst>
              <a:ext uri="{FF2B5EF4-FFF2-40B4-BE49-F238E27FC236}">
                <a16:creationId xmlns:a16="http://schemas.microsoft.com/office/drawing/2014/main" id="{E4B026E6-F1B3-9A07-DD63-16404F89CE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23523"/>
            <a:ext cx="4091849" cy="1867501"/>
          </a:xfrm>
          <a:prstGeom prst="rect">
            <a:avLst/>
          </a:prstGeom>
        </p:spPr>
      </p:pic>
    </p:spTree>
    <p:extLst>
      <p:ext uri="{BB962C8B-B14F-4D97-AF65-F5344CB8AC3E}">
        <p14:creationId xmlns:p14="http://schemas.microsoft.com/office/powerpoint/2010/main" val="353147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62" name="Google Shape;362;p39"/>
          <p:cNvSpPr/>
          <p:nvPr/>
        </p:nvSpPr>
        <p:spPr>
          <a:xfrm>
            <a:off x="7673488" y="2399570"/>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0;p39"/>
          <p:cNvSpPr txBox="1">
            <a:spLocks noGrp="1"/>
          </p:cNvSpPr>
          <p:nvPr>
            <p:ph type="ctrTitle" idx="3"/>
          </p:nvPr>
        </p:nvSpPr>
        <p:spPr>
          <a:xfrm>
            <a:off x="4633950" y="679564"/>
            <a:ext cx="2978430" cy="379448"/>
          </a:xfrm>
          <a:prstGeom prst="rect">
            <a:avLst/>
          </a:prstGeom>
        </p:spPr>
        <p:txBody>
          <a:bodyPr spcFirstLastPara="1" wrap="square" lIns="91425" tIns="91425" rIns="91425" bIns="91425" anchor="b" anchorCtr="0">
            <a:noAutofit/>
          </a:bodyPr>
          <a:lstStyle/>
          <a:p>
            <a:r>
              <a:rPr lang="es-MX" dirty="0"/>
              <a:t>DEPTO. OBRAS</a:t>
            </a:r>
            <a:endParaRPr lang="en-US" dirty="0"/>
          </a:p>
        </p:txBody>
      </p:sp>
      <p:sp>
        <p:nvSpPr>
          <p:cNvPr id="9" name="Google Shape;357;p39"/>
          <p:cNvSpPr txBox="1">
            <a:spLocks noGrp="1"/>
          </p:cNvSpPr>
          <p:nvPr>
            <p:ph type="subTitle" idx="1"/>
          </p:nvPr>
        </p:nvSpPr>
        <p:spPr>
          <a:xfrm>
            <a:off x="4633949" y="1061736"/>
            <a:ext cx="3130831" cy="1285748"/>
          </a:xfrm>
          <a:prstGeom prst="rect">
            <a:avLst/>
          </a:prstGeom>
        </p:spPr>
        <p:txBody>
          <a:bodyPr spcFirstLastPara="1" wrap="square" lIns="91425" tIns="91425" rIns="91425" bIns="91425" anchor="t" anchorCtr="0">
            <a:noAutofit/>
          </a:bodyPr>
          <a:lstStyle/>
          <a:p>
            <a:pPr marL="0" lvl="0" indent="0" algn="just"/>
            <a:r>
              <a:rPr lang="es-MX" dirty="0"/>
              <a:t>La dirección de Obras trabaja con recursos que son de aporte municipal, de baja inversión asociados mayoritariamente a reparaciones de alumbrado público, velar por la mantención y buen estado de la infraestructura del municipio, aplicación de supresor de polvo en las calles no pavimentadas de la comuna pertenecientes a un BNUP, entre otros.</a:t>
            </a:r>
            <a:endParaRPr dirty="0"/>
          </a:p>
        </p:txBody>
      </p:sp>
      <p:sp>
        <p:nvSpPr>
          <p:cNvPr id="11" name="Google Shape;355;p39"/>
          <p:cNvSpPr txBox="1">
            <a:spLocks noGrp="1"/>
          </p:cNvSpPr>
          <p:nvPr>
            <p:ph type="ctrTitle" idx="4"/>
          </p:nvPr>
        </p:nvSpPr>
        <p:spPr>
          <a:xfrm rot="5400000">
            <a:off x="7408346" y="1180225"/>
            <a:ext cx="1965962"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graphicFrame>
        <p:nvGraphicFramePr>
          <p:cNvPr id="3" name="Tabla 2"/>
          <p:cNvGraphicFramePr>
            <a:graphicFrameLocks noGrp="1"/>
          </p:cNvGraphicFramePr>
          <p:nvPr>
            <p:extLst>
              <p:ext uri="{D42A27DB-BD31-4B8C-83A1-F6EECF244321}">
                <p14:modId xmlns:p14="http://schemas.microsoft.com/office/powerpoint/2010/main" val="879652281"/>
              </p:ext>
            </p:extLst>
          </p:nvPr>
        </p:nvGraphicFramePr>
        <p:xfrm>
          <a:off x="310504" y="679563"/>
          <a:ext cx="3589946" cy="3587461"/>
        </p:xfrm>
        <a:graphic>
          <a:graphicData uri="http://schemas.openxmlformats.org/drawingml/2006/table">
            <a:tbl>
              <a:tblPr firstRow="1" firstCol="1" bandRow="1">
                <a:tableStyleId>{AE93BBA9-7023-4BA5-9A35-B3F8AABFF1AB}</a:tableStyleId>
              </a:tblPr>
              <a:tblGrid>
                <a:gridCol w="1068688">
                  <a:extLst>
                    <a:ext uri="{9D8B030D-6E8A-4147-A177-3AD203B41FA5}">
                      <a16:colId xmlns:a16="http://schemas.microsoft.com/office/drawing/2014/main" val="512080243"/>
                    </a:ext>
                  </a:extLst>
                </a:gridCol>
                <a:gridCol w="962564">
                  <a:extLst>
                    <a:ext uri="{9D8B030D-6E8A-4147-A177-3AD203B41FA5}">
                      <a16:colId xmlns:a16="http://schemas.microsoft.com/office/drawing/2014/main" val="2938743752"/>
                    </a:ext>
                  </a:extLst>
                </a:gridCol>
                <a:gridCol w="706244">
                  <a:extLst>
                    <a:ext uri="{9D8B030D-6E8A-4147-A177-3AD203B41FA5}">
                      <a16:colId xmlns:a16="http://schemas.microsoft.com/office/drawing/2014/main" val="576960469"/>
                    </a:ext>
                  </a:extLst>
                </a:gridCol>
                <a:gridCol w="852450">
                  <a:extLst>
                    <a:ext uri="{9D8B030D-6E8A-4147-A177-3AD203B41FA5}">
                      <a16:colId xmlns:a16="http://schemas.microsoft.com/office/drawing/2014/main" val="2010651603"/>
                    </a:ext>
                  </a:extLst>
                </a:gridCol>
              </a:tblGrid>
              <a:tr h="382990">
                <a:tc>
                  <a:txBody>
                    <a:bodyPr/>
                    <a:lstStyle/>
                    <a:p>
                      <a:pPr marL="6350" marR="38735" indent="-6350" algn="ctr">
                        <a:lnSpc>
                          <a:spcPct val="150000"/>
                        </a:lnSpc>
                        <a:spcAft>
                          <a:spcPts val="0"/>
                        </a:spcAft>
                      </a:pPr>
                      <a:r>
                        <a:rPr lang="es-ES" sz="700" dirty="0">
                          <a:effectLst/>
                        </a:rPr>
                        <a:t>NOMBRE PROYECTO</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 sz="700" dirty="0">
                          <a:effectLst/>
                        </a:rPr>
                        <a:t>FUENTE DE FINANCIAMIENTO</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 sz="700">
                          <a:effectLst/>
                        </a:rPr>
                        <a:t>MONTO</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 sz="700">
                          <a:effectLst/>
                        </a:rPr>
                        <a:t>ETAPA</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4047421120"/>
                  </a:ext>
                </a:extLst>
              </a:tr>
              <a:tr h="637337">
                <a:tc>
                  <a:txBody>
                    <a:bodyPr/>
                    <a:lstStyle/>
                    <a:p>
                      <a:pPr marL="6350" marR="38735" indent="-6350" algn="just">
                        <a:lnSpc>
                          <a:spcPct val="150000"/>
                        </a:lnSpc>
                        <a:spcAft>
                          <a:spcPts val="0"/>
                        </a:spcAft>
                      </a:pPr>
                      <a:r>
                        <a:rPr lang="es-ES_tradnl" sz="700" dirty="0">
                          <a:effectLst/>
                        </a:rPr>
                        <a:t>Construcción redes APR Ruta N-151 Cruce El Palo - </a:t>
                      </a:r>
                      <a:r>
                        <a:rPr lang="es-ES_tradnl" sz="700" dirty="0" err="1">
                          <a:effectLst/>
                        </a:rPr>
                        <a:t>Zemita</a:t>
                      </a:r>
                      <a:r>
                        <a:rPr lang="es-ES_tradnl" sz="700" dirty="0">
                          <a:effectLst/>
                        </a:rPr>
                        <a:t>"</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dirty="0">
                          <a:effectLst/>
                        </a:rPr>
                        <a:t>SUBDERE</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just">
                        <a:lnSpc>
                          <a:spcPct val="150000"/>
                        </a:lnSpc>
                        <a:spcAft>
                          <a:spcPts val="0"/>
                        </a:spcAft>
                      </a:pPr>
                      <a:r>
                        <a:rPr lang="es-ES_tradnl" sz="700" dirty="0">
                          <a:effectLst/>
                        </a:rPr>
                        <a:t>$151.427.500</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a:effectLst/>
                        </a:rPr>
                        <a:t>RECEPCIÓN PROVISORIA</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4088906106"/>
                  </a:ext>
                </a:extLst>
              </a:tr>
              <a:tr h="473048">
                <a:tc>
                  <a:txBody>
                    <a:bodyPr/>
                    <a:lstStyle/>
                    <a:p>
                      <a:pPr marL="6350" marR="38735" indent="-6350" algn="just">
                        <a:lnSpc>
                          <a:spcPct val="150000"/>
                        </a:lnSpc>
                        <a:spcAft>
                          <a:spcPts val="0"/>
                        </a:spcAft>
                      </a:pPr>
                      <a:r>
                        <a:rPr lang="es-ES_tradnl" sz="700">
                          <a:effectLst/>
                        </a:rPr>
                        <a:t>"Construcción Postes Solares Diversos Sectores"</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a:effectLst/>
                        </a:rPr>
                        <a:t>GORE</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just">
                        <a:lnSpc>
                          <a:spcPct val="150000"/>
                        </a:lnSpc>
                        <a:spcAft>
                          <a:spcPts val="0"/>
                        </a:spcAft>
                      </a:pPr>
                      <a:r>
                        <a:rPr lang="es-ES_tradnl" sz="700">
                          <a:effectLst/>
                        </a:rPr>
                        <a:t>$89.221.742</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dirty="0">
                          <a:effectLst/>
                        </a:rPr>
                        <a:t>RECEPCIÓN PROVISORIA</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2002760985"/>
                  </a:ext>
                </a:extLst>
              </a:tr>
              <a:tr h="473048">
                <a:tc>
                  <a:txBody>
                    <a:bodyPr/>
                    <a:lstStyle/>
                    <a:p>
                      <a:pPr marL="6350" marR="38735" indent="-6350" algn="just">
                        <a:lnSpc>
                          <a:spcPct val="150000"/>
                        </a:lnSpc>
                        <a:spcAft>
                          <a:spcPts val="0"/>
                        </a:spcAft>
                      </a:pPr>
                      <a:r>
                        <a:rPr lang="es-ES_tradnl" sz="700">
                          <a:effectLst/>
                        </a:rPr>
                        <a:t>"Recambio Luminarias Led Diversos Sectores"</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a:effectLst/>
                        </a:rPr>
                        <a:t>SUBDERE</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just">
                        <a:lnSpc>
                          <a:spcPct val="150000"/>
                        </a:lnSpc>
                        <a:spcAft>
                          <a:spcPts val="0"/>
                        </a:spcAft>
                      </a:pPr>
                      <a:r>
                        <a:rPr lang="es-ES_tradnl" sz="700" dirty="0">
                          <a:effectLst/>
                        </a:rPr>
                        <a:t>$81.714.325</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dirty="0">
                          <a:effectLst/>
                        </a:rPr>
                        <a:t>RECEPCIÓN PROVISORIA</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3493779562"/>
                  </a:ext>
                </a:extLst>
              </a:tr>
              <a:tr h="510653">
                <a:tc>
                  <a:txBody>
                    <a:bodyPr/>
                    <a:lstStyle/>
                    <a:p>
                      <a:pPr marL="6350" marR="38735" indent="-6350" algn="just">
                        <a:lnSpc>
                          <a:spcPct val="150000"/>
                        </a:lnSpc>
                        <a:spcAft>
                          <a:spcPts val="0"/>
                        </a:spcAft>
                      </a:pPr>
                      <a:r>
                        <a:rPr lang="es-ES_tradnl" sz="700">
                          <a:effectLst/>
                        </a:rPr>
                        <a:t>"Instalación de cámaras Tele vigilancia"</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a:effectLst/>
                        </a:rPr>
                        <a:t>SUBSECRETARIA DE PREVENCIÓN DEL DELITO</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just">
                        <a:lnSpc>
                          <a:spcPct val="150000"/>
                        </a:lnSpc>
                        <a:spcAft>
                          <a:spcPts val="0"/>
                        </a:spcAft>
                      </a:pPr>
                      <a:r>
                        <a:rPr lang="es-ES_tradnl" sz="700">
                          <a:effectLst/>
                        </a:rPr>
                        <a:t>$39.348.920</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dirty="0">
                          <a:effectLst/>
                        </a:rPr>
                        <a:t>RECEPCIÓN PROVISORIA</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1687079994"/>
                  </a:ext>
                </a:extLst>
              </a:tr>
              <a:tr h="637337">
                <a:tc>
                  <a:txBody>
                    <a:bodyPr/>
                    <a:lstStyle/>
                    <a:p>
                      <a:pPr marL="6350" marR="38735" indent="-6350" algn="just">
                        <a:lnSpc>
                          <a:spcPct val="150000"/>
                        </a:lnSpc>
                        <a:spcAft>
                          <a:spcPts val="0"/>
                        </a:spcAft>
                      </a:pPr>
                      <a:r>
                        <a:rPr lang="es-ES_tradnl" sz="700">
                          <a:effectLst/>
                        </a:rPr>
                        <a:t>Ampliación Volumen De Regularización Sistema Apr Paso Ancho</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a:effectLst/>
                        </a:rPr>
                        <a:t>SUBDERE</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just">
                        <a:lnSpc>
                          <a:spcPct val="150000"/>
                        </a:lnSpc>
                        <a:spcAft>
                          <a:spcPts val="0"/>
                        </a:spcAft>
                      </a:pPr>
                      <a:r>
                        <a:rPr lang="es-ES_tradnl" sz="700">
                          <a:effectLst/>
                        </a:rPr>
                        <a:t>$195.341.925</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dirty="0">
                          <a:effectLst/>
                        </a:rPr>
                        <a:t>EN EJECUCIÓN</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1895471729"/>
                  </a:ext>
                </a:extLst>
              </a:tr>
              <a:tr h="473048">
                <a:tc>
                  <a:txBody>
                    <a:bodyPr/>
                    <a:lstStyle/>
                    <a:p>
                      <a:pPr marL="6350" marR="38735" indent="-6350" algn="just">
                        <a:lnSpc>
                          <a:spcPct val="150000"/>
                        </a:lnSpc>
                        <a:spcAft>
                          <a:spcPts val="0"/>
                        </a:spcAft>
                      </a:pPr>
                      <a:r>
                        <a:rPr lang="es-ES_tradnl" sz="700">
                          <a:effectLst/>
                        </a:rPr>
                        <a:t>CONCESIÓN CAMPING Y PISCINA MUNICIPAL </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a:effectLst/>
                        </a:rPr>
                        <a:t>CONCESIÓN</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just">
                        <a:lnSpc>
                          <a:spcPct val="150000"/>
                        </a:lnSpc>
                        <a:spcAft>
                          <a:spcPts val="0"/>
                        </a:spcAft>
                      </a:pPr>
                      <a:r>
                        <a:rPr lang="es-ES_tradnl" sz="700">
                          <a:effectLst/>
                        </a:rPr>
                        <a:t>$1.000.000.-</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tc>
                  <a:txBody>
                    <a:bodyPr/>
                    <a:lstStyle/>
                    <a:p>
                      <a:pPr marL="6350" marR="38735" indent="-6350" algn="ctr">
                        <a:lnSpc>
                          <a:spcPct val="150000"/>
                        </a:lnSpc>
                        <a:spcAft>
                          <a:spcPts val="0"/>
                        </a:spcAft>
                      </a:pPr>
                      <a:r>
                        <a:rPr lang="es-ES_tradnl" sz="700" dirty="0">
                          <a:effectLst/>
                        </a:rPr>
                        <a:t>EN EJECUCIÓN</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288" marR="60288" marT="0" marB="0" anchor="ctr"/>
                </a:tc>
                <a:extLst>
                  <a:ext uri="{0D108BD9-81ED-4DB2-BD59-A6C34878D82A}">
                    <a16:rowId xmlns:a16="http://schemas.microsoft.com/office/drawing/2014/main" val="2733830361"/>
                  </a:ext>
                </a:extLst>
              </a:tr>
            </a:tbl>
          </a:graphicData>
        </a:graphic>
      </p:graphicFrame>
      <p:sp>
        <p:nvSpPr>
          <p:cNvPr id="4" name="Rectangle 1"/>
          <p:cNvSpPr>
            <a:spLocks noChangeArrowheads="1"/>
          </p:cNvSpPr>
          <p:nvPr/>
        </p:nvSpPr>
        <p:spPr bwMode="auto">
          <a:xfrm>
            <a:off x="2108200" y="1009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Imagen 4" descr="Un grupo de personas de pie en la calle&#10;&#10;Descripción generada automáticamente">
            <a:extLst>
              <a:ext uri="{FF2B5EF4-FFF2-40B4-BE49-F238E27FC236}">
                <a16:creationId xmlns:a16="http://schemas.microsoft.com/office/drawing/2014/main" id="{FB410594-8756-04B8-0E4F-C32D1E485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615" y="2399523"/>
            <a:ext cx="2968858" cy="1867500"/>
          </a:xfrm>
          <a:prstGeom prst="rect">
            <a:avLst/>
          </a:prstGeom>
        </p:spPr>
      </p:pic>
    </p:spTree>
    <p:extLst>
      <p:ext uri="{BB962C8B-B14F-4D97-AF65-F5344CB8AC3E}">
        <p14:creationId xmlns:p14="http://schemas.microsoft.com/office/powerpoint/2010/main" val="200076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pic>
        <p:nvPicPr>
          <p:cNvPr id="3" name="Imagen 2" descr="Una persona con una vaca en la calle">
            <a:extLst>
              <a:ext uri="{FF2B5EF4-FFF2-40B4-BE49-F238E27FC236}">
                <a16:creationId xmlns:a16="http://schemas.microsoft.com/office/drawing/2014/main" id="{050E03A6-F002-881E-F75A-0B4399CDDC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1760" y="587297"/>
            <a:ext cx="6520479" cy="4326673"/>
          </a:xfrm>
          <a:prstGeom prst="rect">
            <a:avLst/>
          </a:prstGeom>
        </p:spPr>
      </p:pic>
      <p:sp>
        <p:nvSpPr>
          <p:cNvPr id="212" name="Google Shape;212;p31"/>
          <p:cNvSpPr/>
          <p:nvPr/>
        </p:nvSpPr>
        <p:spPr>
          <a:xfrm rot="-5400000">
            <a:off x="3602993" y="-2865616"/>
            <a:ext cx="1941605" cy="7985100"/>
          </a:xfrm>
          <a:prstGeom prst="rect">
            <a:avLst/>
          </a:prstGeom>
          <a:gradFill>
            <a:gsLst>
              <a:gs pos="0">
                <a:srgbClr val="908269">
                  <a:alpha val="4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txBox="1">
            <a:spLocks noGrp="1"/>
          </p:cNvSpPr>
          <p:nvPr>
            <p:ph type="subTitle" idx="1"/>
          </p:nvPr>
        </p:nvSpPr>
        <p:spPr>
          <a:xfrm>
            <a:off x="915175" y="146935"/>
            <a:ext cx="7485410" cy="1726470"/>
          </a:xfrm>
          <a:prstGeom prst="rect">
            <a:avLst/>
          </a:prstGeom>
        </p:spPr>
        <p:txBody>
          <a:bodyPr spcFirstLastPara="1" wrap="square" lIns="91425" tIns="91425" rIns="91425" bIns="91425" anchor="t" anchorCtr="0">
            <a:noAutofit/>
          </a:bodyPr>
          <a:lstStyle/>
          <a:p>
            <a:pPr marL="0" lvl="0" indent="0" algn="just">
              <a:buSzPts val="1100"/>
            </a:pPr>
            <a:r>
              <a:rPr lang="es" sz="1100" dirty="0">
                <a:solidFill>
                  <a:schemeClr val="lt1"/>
                </a:solidFill>
              </a:rPr>
              <a:t>“</a:t>
            </a:r>
            <a:r>
              <a:rPr lang="es-MX" sz="1100" dirty="0">
                <a:solidFill>
                  <a:schemeClr val="lt1"/>
                </a:solidFill>
              </a:rPr>
              <a:t>En este segundo año de nuestro segundo periodo de administración, hemos impulsado y realizado un sinfín de desafíos que ha beneficiado a nuestra comuna. Como alcalde, he trabajado incansablemente por mi comunidad, golpeado puertas de diferentes organismos públicos los cuales nos han brindado gran apoyo en los proyectos que hemos presentado como administración, es así como obtuvimos la aprobación y el financiamiento de la Construcción del Alcantarillado por parte del Gobierno Regional de Ñuble. Por otra parte, hemos establecido múltiples convenios con otras instituciones que nos han permitido desarrollar y mejorar la función pública en diferentes aspectos, logrando altos estándares que nos ubican en un lugar de privilegio a nivel provincial, regional, nacional, y una muestra de esto, es la obtención nuevamente del Fondo de Mejoramiento a la Gestión Municipal (FIGEM).</a:t>
            </a:r>
            <a:r>
              <a:rPr lang="es-CL" sz="1100" dirty="0">
                <a:solidFill>
                  <a:schemeClr val="lt1"/>
                </a:solidFill>
              </a:rPr>
              <a:t>”</a:t>
            </a:r>
            <a:endParaRPr sz="1100" dirty="0">
              <a:solidFill>
                <a:schemeClr val="lt1"/>
              </a:solidFill>
            </a:endParaRPr>
          </a:p>
          <a:p>
            <a:pPr marL="0" lvl="0" indent="0" algn="just" rtl="0">
              <a:spcBef>
                <a:spcPts val="1600"/>
              </a:spcBef>
              <a:spcAft>
                <a:spcPts val="1600"/>
              </a:spcAft>
              <a:buNone/>
            </a:pPr>
            <a:endParaRPr dirty="0">
              <a:solidFill>
                <a:schemeClr val="lt1"/>
              </a:solidFill>
            </a:endParaRPr>
          </a:p>
        </p:txBody>
      </p:sp>
      <p:sp>
        <p:nvSpPr>
          <p:cNvPr id="214" name="Google Shape;214;p31"/>
          <p:cNvSpPr txBox="1">
            <a:spLocks noGrp="1"/>
          </p:cNvSpPr>
          <p:nvPr>
            <p:ph type="subTitle" idx="2"/>
          </p:nvPr>
        </p:nvSpPr>
        <p:spPr>
          <a:xfrm>
            <a:off x="915175" y="1791602"/>
            <a:ext cx="3495460" cy="30613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dirty="0">
                <a:solidFill>
                  <a:schemeClr val="lt1"/>
                </a:solidFill>
                <a:latin typeface="Fira Sans Extra Condensed"/>
                <a:ea typeface="Fira Sans Extra Condensed"/>
                <a:cs typeface="Fira Sans Extra Condensed"/>
                <a:sym typeface="Fira Sans Extra Condensed"/>
              </a:rPr>
              <a:t>CLAUDIO ALMUNA GARRIDO – ALCALDE  DE SAN FABIÁN</a:t>
            </a:r>
            <a:endParaRPr dirty="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1227846"/>
          </a:xfrm>
          <a:prstGeom prst="rect">
            <a:avLst/>
          </a:prstGeom>
        </p:spPr>
        <p:txBody>
          <a:bodyPr spcFirstLastPara="1" wrap="square" lIns="91425" tIns="91425" rIns="91425" bIns="91425" anchor="t" anchorCtr="0">
            <a:noAutofit/>
          </a:bodyPr>
          <a:lstStyle/>
          <a:p>
            <a:pPr marL="0" lvl="0" indent="0" algn="just"/>
            <a:r>
              <a:rPr lang="es-MX" dirty="0">
                <a:solidFill>
                  <a:schemeClr val="tx1"/>
                </a:solidFill>
              </a:rPr>
              <a:t>El Municipio de San Fabián durante el año 2022 firmó un total de 46 convenios, con los cuales se busca entregar mejores condiciones de vida para cada sanfabianino, entregar mayor cantidad de oportunidades, y apoyar en los procesos la labor de cada funcionario municipal.</a:t>
            </a:r>
          </a:p>
          <a:p>
            <a:pPr marL="0" lvl="0" indent="0" algn="just"/>
            <a:endParaRPr lang="es-MX" dirty="0">
              <a:solidFill>
                <a:schemeClr val="tx1"/>
              </a:solidFill>
            </a:endParaRPr>
          </a:p>
          <a:p>
            <a:pPr marL="0" lvl="0" indent="0" algn="just"/>
            <a:endParaRPr lang="es-MX" dirty="0">
              <a:solidFill>
                <a:schemeClr val="tx1"/>
              </a:solidFill>
            </a:endParaRPr>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CONVENIOS</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0;p39"/>
          <p:cNvSpPr txBox="1">
            <a:spLocks noGrp="1"/>
          </p:cNvSpPr>
          <p:nvPr>
            <p:ph type="ctrTitle" idx="3"/>
          </p:nvPr>
        </p:nvSpPr>
        <p:spPr>
          <a:xfrm>
            <a:off x="4633950" y="2623525"/>
            <a:ext cx="2978430" cy="379448"/>
          </a:xfrm>
          <a:prstGeom prst="rect">
            <a:avLst/>
          </a:prstGeom>
        </p:spPr>
        <p:txBody>
          <a:bodyPr spcFirstLastPara="1" wrap="square" lIns="91425" tIns="91425" rIns="91425" bIns="91425" anchor="b" anchorCtr="0">
            <a:noAutofit/>
          </a:bodyPr>
          <a:lstStyle/>
          <a:p>
            <a:r>
              <a:rPr lang="es-MX" dirty="0"/>
              <a:t>UNIDAD DE CONTROL</a:t>
            </a:r>
            <a:endParaRPr lang="en-US" dirty="0"/>
          </a:p>
        </p:txBody>
      </p:sp>
      <p:sp>
        <p:nvSpPr>
          <p:cNvPr id="9" name="Google Shape;357;p39"/>
          <p:cNvSpPr txBox="1">
            <a:spLocks noGrp="1"/>
          </p:cNvSpPr>
          <p:nvPr>
            <p:ph type="subTitle" idx="1"/>
          </p:nvPr>
        </p:nvSpPr>
        <p:spPr>
          <a:xfrm>
            <a:off x="4633949" y="3005697"/>
            <a:ext cx="3130831" cy="1285748"/>
          </a:xfrm>
          <a:prstGeom prst="rect">
            <a:avLst/>
          </a:prstGeom>
        </p:spPr>
        <p:txBody>
          <a:bodyPr spcFirstLastPara="1" wrap="square" lIns="91425" tIns="91425" rIns="91425" bIns="91425" anchor="t" anchorCtr="0">
            <a:noAutofit/>
          </a:bodyPr>
          <a:lstStyle/>
          <a:p>
            <a:pPr marL="0" lvl="0" indent="0" algn="just"/>
            <a:r>
              <a:rPr lang="es-MX" dirty="0">
                <a:solidFill>
                  <a:schemeClr val="tx1"/>
                </a:solidFill>
              </a:rPr>
              <a:t>La Unidad de control durante el año 2022 realizo diversas funciones tales como Auditorias al Servicio Municipal, así como también a los de Salud y Educación, así como también  la verificación de las modificaciones realizadas al patrimonio Municipal, entre otro sin fin de tareas.</a:t>
            </a:r>
            <a:endParaRPr dirty="0">
              <a:solidFill>
                <a:schemeClr val="tx1"/>
              </a:solidFill>
            </a:endParaRPr>
          </a:p>
        </p:txBody>
      </p:sp>
      <p:sp>
        <p:nvSpPr>
          <p:cNvPr id="11"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pic>
        <p:nvPicPr>
          <p:cNvPr id="3" name="Imagen 2" descr="Imagen que contiene Interfaz de usuario gráfica&#10;&#10;Descripción generada automáticamente">
            <a:extLst>
              <a:ext uri="{FF2B5EF4-FFF2-40B4-BE49-F238E27FC236}">
                <a16:creationId xmlns:a16="http://schemas.microsoft.com/office/drawing/2014/main" id="{8A378511-AC1E-B3C1-5E93-BEE97FB81A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2476"/>
            <a:ext cx="4091849" cy="1867500"/>
          </a:xfrm>
          <a:prstGeom prst="rect">
            <a:avLst/>
          </a:prstGeom>
        </p:spPr>
      </p:pic>
      <p:pic>
        <p:nvPicPr>
          <p:cNvPr id="5" name="Imagen 4" descr="Imagen que contiene persona, hombre, parado, sostener&#10;&#10;Descripción generada automáticamente">
            <a:extLst>
              <a:ext uri="{FF2B5EF4-FFF2-40B4-BE49-F238E27FC236}">
                <a16:creationId xmlns:a16="http://schemas.microsoft.com/office/drawing/2014/main" id="{EAEAD999-B827-C414-4082-8BE11B89A6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623524"/>
            <a:ext cx="4098212" cy="1867500"/>
          </a:xfrm>
          <a:prstGeom prst="rect">
            <a:avLst/>
          </a:prstGeom>
        </p:spPr>
      </p:pic>
    </p:spTree>
    <p:extLst>
      <p:ext uri="{BB962C8B-B14F-4D97-AF65-F5344CB8AC3E}">
        <p14:creationId xmlns:p14="http://schemas.microsoft.com/office/powerpoint/2010/main" val="2738252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912681"/>
            <a:ext cx="3130831" cy="2443583"/>
          </a:xfrm>
          <a:prstGeom prst="rect">
            <a:avLst/>
          </a:prstGeom>
        </p:spPr>
        <p:txBody>
          <a:bodyPr spcFirstLastPara="1" wrap="square" lIns="91425" tIns="91425" rIns="91425" bIns="91425" anchor="t" anchorCtr="0">
            <a:noAutofit/>
          </a:bodyPr>
          <a:lstStyle/>
          <a:p>
            <a:pPr marL="0" lvl="0" indent="0" algn="just"/>
            <a:r>
              <a:rPr lang="es-MX" dirty="0"/>
              <a:t>El actual Plan de Desarrollo Comunal (PLADECO), fue actualizado a principios del año 2020, con una duración hasta el año 2025.</a:t>
            </a:r>
          </a:p>
          <a:p>
            <a:pPr marL="0" lvl="0" indent="0" algn="just"/>
            <a:endParaRPr lang="es-MX" dirty="0"/>
          </a:p>
          <a:p>
            <a:pPr marL="0" lvl="0" indent="0" algn="just"/>
            <a:r>
              <a:rPr lang="es-MX" dirty="0"/>
              <a:t>A partir de la vigencia del actual PLADECO, la I Municipalidad de San Fabián, empezó a marcar sus directrices como institución pública en bases a los lineamientos que posee este instrumento de planificación. </a:t>
            </a:r>
          </a:p>
          <a:p>
            <a:pPr marL="0" lvl="0" indent="0" algn="just"/>
            <a:endParaRPr lang="es-MX" dirty="0"/>
          </a:p>
          <a:p>
            <a:pPr marL="0" lvl="0" indent="0" algn="just"/>
            <a:r>
              <a:rPr lang="es-MX" dirty="0"/>
              <a:t>El estado de ejecución del presente instrumento corresponde a un 40% a la fecha, debido a la no ejecución y retraso en el inicio de algunas iniciativas producto de la pandemia, por lo cual en el año 2023 se deben actualizar las metas.</a:t>
            </a:r>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ESTADO PLADECO</a:t>
            </a:r>
            <a:endParaRPr lang="es-MX" dirty="0">
              <a:solidFill>
                <a:srgbClr val="FFFFFF"/>
              </a:solidFill>
            </a:endParaRPr>
          </a:p>
        </p:txBody>
      </p:sp>
      <p:sp>
        <p:nvSpPr>
          <p:cNvPr id="361" name="Google Shape;361;p39"/>
          <p:cNvSpPr/>
          <p:nvPr/>
        </p:nvSpPr>
        <p:spPr>
          <a:xfrm>
            <a:off x="4091849" y="652474"/>
            <a:ext cx="168423" cy="35903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Imagen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3333" y="1766425"/>
            <a:ext cx="3363647" cy="2444511"/>
          </a:xfrm>
          <a:prstGeom prst="rect">
            <a:avLst/>
          </a:prstGeom>
        </p:spPr>
      </p:pic>
      <p:sp>
        <p:nvSpPr>
          <p:cNvPr id="17"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MUNICIPIO</a:t>
            </a:r>
            <a:endParaRPr dirty="0"/>
          </a:p>
        </p:txBody>
      </p:sp>
      <p:pic>
        <p:nvPicPr>
          <p:cNvPr id="4" name="Imagen 3">
            <a:extLst>
              <a:ext uri="{FF2B5EF4-FFF2-40B4-BE49-F238E27FC236}">
                <a16:creationId xmlns:a16="http://schemas.microsoft.com/office/drawing/2014/main" id="{63C07A85-04F9-F072-595D-F2CDA07E37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202" y="652474"/>
            <a:ext cx="3363648" cy="1076781"/>
          </a:xfrm>
          <a:prstGeom prst="rect">
            <a:avLst/>
          </a:prstGeom>
        </p:spPr>
      </p:pic>
    </p:spTree>
    <p:extLst>
      <p:ext uri="{BB962C8B-B14F-4D97-AF65-F5344CB8AC3E}">
        <p14:creationId xmlns:p14="http://schemas.microsoft.com/office/powerpoint/2010/main" val="476463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633949" y="889499"/>
            <a:ext cx="3130831" cy="1177194"/>
          </a:xfrm>
          <a:prstGeom prst="rect">
            <a:avLst/>
          </a:prstGeom>
        </p:spPr>
        <p:txBody>
          <a:bodyPr spcFirstLastPara="1" wrap="square" lIns="91425" tIns="91425" rIns="91425" bIns="91425" anchor="t" anchorCtr="0">
            <a:noAutofit/>
          </a:bodyPr>
          <a:lstStyle/>
          <a:p>
            <a:pPr marL="0" lvl="0" indent="0" algn="just"/>
            <a:r>
              <a:rPr lang="es-CL" dirty="0"/>
              <a:t>Cumplimiento del 100% de las metas sanitarias y el Índice de actividad de atención primaria IAAPS.</a:t>
            </a:r>
          </a:p>
          <a:p>
            <a:pPr marL="0" lvl="0" indent="0" algn="just"/>
            <a:r>
              <a:rPr lang="es-CL" dirty="0"/>
              <a:t>Siendo este desafío sanitario dos ejes de la cartera de servicios del </a:t>
            </a:r>
            <a:r>
              <a:rPr lang="es-CL" dirty="0" err="1"/>
              <a:t>Cesfam</a:t>
            </a:r>
            <a:r>
              <a:rPr lang="es-CL" dirty="0"/>
              <a:t>, diseñándose estrategias para su cumplimiento justo y eficiente, siendo su resultado final parte de la estrategia de salud y los  objetivos sanitarios de la década 2021-2030.</a:t>
            </a:r>
          </a:p>
          <a:p>
            <a:pPr marL="0" lvl="0" indent="0" algn="just"/>
            <a:endParaRPr lang="es-CL" dirty="0"/>
          </a:p>
          <a:p>
            <a:pPr marL="171450" lvl="0" indent="-171450" algn="just">
              <a:buFont typeface="Arial" panose="020B0604020202020204" pitchFamily="34" charset="0"/>
              <a:buChar char="•"/>
            </a:pPr>
            <a:r>
              <a:rPr lang="es-CL" dirty="0"/>
              <a:t>Reducción del número de mujeres de 25 a 64 años sin PAP vigente.</a:t>
            </a:r>
          </a:p>
          <a:p>
            <a:pPr marL="171450" lvl="0" indent="-171450" algn="just">
              <a:buFont typeface="Arial" panose="020B0604020202020204" pitchFamily="34" charset="0"/>
              <a:buChar char="•"/>
            </a:pPr>
            <a:r>
              <a:rPr lang="es-CL" dirty="0"/>
              <a:t>Cobertura efectiva de diabetes mellitus tipo 2 en personas de 15 años y más.</a:t>
            </a:r>
          </a:p>
          <a:p>
            <a:pPr marL="171450" lvl="0" indent="-171450" algn="just">
              <a:buFont typeface="Arial" panose="020B0604020202020204" pitchFamily="34" charset="0"/>
              <a:buChar char="•"/>
            </a:pPr>
            <a:r>
              <a:rPr lang="es-MX" dirty="0"/>
              <a:t>Cobertura de lactancia maternal exclusiva en menores de 6 meses de vida.</a:t>
            </a:r>
          </a:p>
        </p:txBody>
      </p:sp>
      <p:sp>
        <p:nvSpPr>
          <p:cNvPr id="359" name="Google Shape;359;p39"/>
          <p:cNvSpPr txBox="1">
            <a:spLocks noGrp="1"/>
          </p:cNvSpPr>
          <p:nvPr>
            <p:ph type="ctrTitle"/>
          </p:nvPr>
        </p:nvSpPr>
        <p:spPr>
          <a:xfrm>
            <a:off x="4633947" y="621301"/>
            <a:ext cx="4156761" cy="384900"/>
          </a:xfrm>
          <a:prstGeom prst="rect">
            <a:avLst/>
          </a:prstGeom>
        </p:spPr>
        <p:txBody>
          <a:bodyPr spcFirstLastPara="1" wrap="square" lIns="91425" tIns="91425" rIns="91425" bIns="91425" anchor="b" anchorCtr="0">
            <a:noAutofit/>
          </a:bodyPr>
          <a:lstStyle/>
          <a:p>
            <a:pPr lvl="0"/>
            <a:r>
              <a:rPr lang="es-MX" dirty="0"/>
              <a:t>Metas Sanitarias ley 18.834</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5;p39"/>
          <p:cNvSpPr txBox="1">
            <a:spLocks noGrp="1"/>
          </p:cNvSpPr>
          <p:nvPr>
            <p:ph type="ctrTitle" idx="4"/>
          </p:nvPr>
        </p:nvSpPr>
        <p:spPr>
          <a:xfrm rot="5400000">
            <a:off x="716642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SALUD</a:t>
            </a:r>
            <a:endParaRPr dirty="0"/>
          </a:p>
        </p:txBody>
      </p:sp>
      <p:sp>
        <p:nvSpPr>
          <p:cNvPr id="13"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0;p39"/>
          <p:cNvSpPr txBox="1">
            <a:spLocks noGrp="1"/>
          </p:cNvSpPr>
          <p:nvPr>
            <p:ph type="ctrTitle" idx="3"/>
          </p:nvPr>
        </p:nvSpPr>
        <p:spPr>
          <a:xfrm>
            <a:off x="4633950" y="3367551"/>
            <a:ext cx="3357996" cy="379448"/>
          </a:xfrm>
          <a:prstGeom prst="rect">
            <a:avLst/>
          </a:prstGeom>
        </p:spPr>
        <p:txBody>
          <a:bodyPr spcFirstLastPara="1" wrap="square" lIns="91425" tIns="91425" rIns="91425" bIns="91425" anchor="b" anchorCtr="0">
            <a:noAutofit/>
          </a:bodyPr>
          <a:lstStyle/>
          <a:p>
            <a:r>
              <a:rPr lang="es-MX" dirty="0"/>
              <a:t>IAAPS: Índice de Atención Primaria de Salud</a:t>
            </a:r>
            <a:endParaRPr lang="en-US" dirty="0"/>
          </a:p>
        </p:txBody>
      </p:sp>
      <p:sp>
        <p:nvSpPr>
          <p:cNvPr id="15" name="Google Shape;357;p39"/>
          <p:cNvSpPr txBox="1">
            <a:spLocks noGrp="1"/>
          </p:cNvSpPr>
          <p:nvPr>
            <p:ph type="subTitle" idx="1"/>
          </p:nvPr>
        </p:nvSpPr>
        <p:spPr>
          <a:xfrm>
            <a:off x="4633949" y="3669955"/>
            <a:ext cx="3130831" cy="946649"/>
          </a:xfrm>
          <a:prstGeom prst="rect">
            <a:avLst/>
          </a:prstGeom>
        </p:spPr>
        <p:txBody>
          <a:bodyPr spcFirstLastPara="1" wrap="square" lIns="91425" tIns="91425" rIns="91425" bIns="91425" anchor="t" anchorCtr="0">
            <a:noAutofit/>
          </a:bodyPr>
          <a:lstStyle/>
          <a:p>
            <a:pPr marL="0" lvl="0" indent="0" algn="just"/>
            <a:r>
              <a:rPr lang="es-MX" dirty="0"/>
              <a:t>Se Destaca el alto cumplimiento de todas las metas dentro delos respectivos porcentajes</a:t>
            </a:r>
          </a:p>
          <a:p>
            <a:pPr marL="171450" lvl="0" indent="-171450" algn="just">
              <a:buFont typeface="Arial" panose="020B0604020202020204" pitchFamily="34" charset="0"/>
              <a:buChar char="•"/>
            </a:pPr>
            <a:r>
              <a:rPr lang="es-CL" dirty="0"/>
              <a:t>Continuidad de la atención y disponibilidad de fármacos.</a:t>
            </a:r>
          </a:p>
          <a:p>
            <a:pPr marL="171450" lvl="0" indent="-171450" algn="just">
              <a:buFont typeface="Arial" panose="020B0604020202020204" pitchFamily="34" charset="0"/>
              <a:buChar char="•"/>
            </a:pPr>
            <a:r>
              <a:rPr lang="es-CL" dirty="0"/>
              <a:t>Cobertura Examen de Medicina Preventiva en Adultos de 65 años y más.</a:t>
            </a:r>
          </a:p>
          <a:p>
            <a:pPr marL="171450" lvl="0" indent="-171450" algn="just">
              <a:buFont typeface="Arial" panose="020B0604020202020204" pitchFamily="34" charset="0"/>
              <a:buChar char="•"/>
            </a:pPr>
            <a:r>
              <a:rPr lang="es-CL" dirty="0"/>
              <a:t>Cobertura de vacunación antinfluenza en población objetivo-definida para el año en curso.</a:t>
            </a:r>
            <a:endParaRPr lang="es-MX" dirty="0"/>
          </a:p>
        </p:txBody>
      </p:sp>
      <p:pic>
        <p:nvPicPr>
          <p:cNvPr id="3" name="Imagen 2" descr="Camioneta estacionada en la calle&#10;&#10;Descripción generada automáticamente">
            <a:extLst>
              <a:ext uri="{FF2B5EF4-FFF2-40B4-BE49-F238E27FC236}">
                <a16:creationId xmlns:a16="http://schemas.microsoft.com/office/drawing/2014/main" id="{62A90F35-0C9E-8625-7150-B65294A9E3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23525"/>
            <a:ext cx="4091850" cy="1867500"/>
          </a:xfrm>
          <a:prstGeom prst="rect">
            <a:avLst/>
          </a:prstGeom>
        </p:spPr>
      </p:pic>
      <p:pic>
        <p:nvPicPr>
          <p:cNvPr id="5" name="Imagen 4" descr="Grupo de personas de pie&#10;&#10;Descripción generada automáticamente">
            <a:extLst>
              <a:ext uri="{FF2B5EF4-FFF2-40B4-BE49-F238E27FC236}">
                <a16:creationId xmlns:a16="http://schemas.microsoft.com/office/drawing/2014/main" id="{0801B798-DAB8-7095-33AC-2CD56E0E0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52476"/>
            <a:ext cx="4091850" cy="1867500"/>
          </a:xfrm>
          <a:prstGeom prst="rect">
            <a:avLst/>
          </a:prstGeom>
        </p:spPr>
      </p:pic>
    </p:spTree>
    <p:extLst>
      <p:ext uri="{BB962C8B-B14F-4D97-AF65-F5344CB8AC3E}">
        <p14:creationId xmlns:p14="http://schemas.microsoft.com/office/powerpoint/2010/main" val="2828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343001" y="850335"/>
            <a:ext cx="3969726" cy="1861692"/>
          </a:xfrm>
          <a:prstGeom prst="rect">
            <a:avLst/>
          </a:prstGeom>
        </p:spPr>
        <p:txBody>
          <a:bodyPr spcFirstLastPara="1" wrap="square" lIns="91425" tIns="91425" rIns="91425" bIns="91425" anchor="t" anchorCtr="0">
            <a:noAutofit/>
          </a:bodyPr>
          <a:lstStyle/>
          <a:p>
            <a:pPr marL="0" lvl="0" indent="0" algn="just"/>
            <a:r>
              <a:rPr lang="es-MX" dirty="0"/>
              <a:t>Se gestiono un total de  </a:t>
            </a:r>
            <a:r>
              <a:rPr lang="es-MX" b="1" dirty="0"/>
              <a:t>204.833..944.- </a:t>
            </a:r>
            <a:r>
              <a:rPr lang="es-MX" dirty="0"/>
              <a:t>con los cuales se desarrollaron  proyectos  como</a:t>
            </a:r>
          </a:p>
          <a:p>
            <a:pPr marL="171450" lvl="0" indent="-171450" algn="just">
              <a:buFont typeface="Arial" panose="020B0604020202020204" pitchFamily="34" charset="0"/>
              <a:buChar char="•"/>
            </a:pPr>
            <a:r>
              <a:rPr lang="es-MX" dirty="0"/>
              <a:t>Auditoría externa financiera contable relación al traspaso al SLEP 844 maletines escolares, </a:t>
            </a:r>
          </a:p>
          <a:p>
            <a:pPr marL="171450" lvl="0" indent="-171450" algn="just">
              <a:buFont typeface="Arial" panose="020B0604020202020204" pitchFamily="34" charset="0"/>
              <a:buChar char="•"/>
            </a:pPr>
            <a:r>
              <a:rPr lang="es-MX" dirty="0"/>
              <a:t>Se adquirieron 26 proyectores para sala de clases.</a:t>
            </a:r>
          </a:p>
          <a:p>
            <a:pPr marL="171450" lvl="0" indent="-171450" algn="just">
              <a:buFont typeface="Arial" panose="020B0604020202020204" pitchFamily="34" charset="0"/>
              <a:buChar char="•"/>
            </a:pPr>
            <a:r>
              <a:rPr lang="es-MX" dirty="0"/>
              <a:t>La adquisición de artículos de seguridad contra el COVID-19,.  </a:t>
            </a:r>
          </a:p>
          <a:p>
            <a:pPr marL="171450" lvl="0" indent="-171450" algn="just">
              <a:buFont typeface="Arial" panose="020B0604020202020204" pitchFamily="34" charset="0"/>
              <a:buChar char="•"/>
            </a:pPr>
            <a:r>
              <a:rPr lang="es-MX" dirty="0"/>
              <a:t>La adquisición estufas a leña y estufas a gas,. </a:t>
            </a:r>
          </a:p>
          <a:p>
            <a:pPr marL="171450" lvl="0" indent="-171450" algn="just">
              <a:buFont typeface="Arial" panose="020B0604020202020204" pitchFamily="34" charset="0"/>
              <a:buChar char="•"/>
            </a:pPr>
            <a:r>
              <a:rPr lang="es-MX" dirty="0"/>
              <a:t>proyecto de mejoramiento de infraestructura pabellón H Liceo Bicentenario Polivalente Jorge Alessandri Rodríguez,</a:t>
            </a:r>
          </a:p>
          <a:p>
            <a:pPr marL="171450" lvl="0" indent="-171450" algn="just">
              <a:buFont typeface="Arial" panose="020B0604020202020204" pitchFamily="34" charset="0"/>
              <a:buChar char="•"/>
            </a:pPr>
            <a:r>
              <a:rPr lang="es-MX" dirty="0"/>
              <a:t>Mantención de cámaras existentes e instalación de nueva cámara de vigilancia en liceo Bicentenario Polivalente Jorge Alessandri Rodríguez,</a:t>
            </a:r>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p:txBody>
      </p:sp>
      <p:sp>
        <p:nvSpPr>
          <p:cNvPr id="359" name="Google Shape;359;p39"/>
          <p:cNvSpPr txBox="1">
            <a:spLocks noGrp="1"/>
          </p:cNvSpPr>
          <p:nvPr>
            <p:ph type="ctrTitle"/>
          </p:nvPr>
        </p:nvSpPr>
        <p:spPr>
          <a:xfrm>
            <a:off x="4342999" y="558955"/>
            <a:ext cx="4156761" cy="384900"/>
          </a:xfrm>
          <a:prstGeom prst="rect">
            <a:avLst/>
          </a:prstGeom>
        </p:spPr>
        <p:txBody>
          <a:bodyPr spcFirstLastPara="1" wrap="square" lIns="91425" tIns="91425" rIns="91425" bIns="91425" anchor="b" anchorCtr="0">
            <a:noAutofit/>
          </a:bodyPr>
          <a:lstStyle/>
          <a:p>
            <a:pPr lvl="0"/>
            <a:r>
              <a:rPr lang="es-MX" dirty="0"/>
              <a:t>FINANZAS DEM</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5;p39"/>
          <p:cNvSpPr txBox="1">
            <a:spLocks noGrp="1"/>
          </p:cNvSpPr>
          <p:nvPr>
            <p:ph type="ctrTitle" idx="4"/>
          </p:nvPr>
        </p:nvSpPr>
        <p:spPr>
          <a:xfrm rot="5400000">
            <a:off x="733157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EDUCACION</a:t>
            </a:r>
            <a:endParaRPr dirty="0"/>
          </a:p>
        </p:txBody>
      </p:sp>
      <p:sp>
        <p:nvSpPr>
          <p:cNvPr id="11"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0;p39"/>
          <p:cNvSpPr txBox="1">
            <a:spLocks noGrp="1"/>
          </p:cNvSpPr>
          <p:nvPr>
            <p:ph type="ctrTitle" idx="3"/>
          </p:nvPr>
        </p:nvSpPr>
        <p:spPr>
          <a:xfrm>
            <a:off x="4426131" y="2802726"/>
            <a:ext cx="4374095" cy="379448"/>
          </a:xfrm>
          <a:prstGeom prst="rect">
            <a:avLst/>
          </a:prstGeom>
        </p:spPr>
        <p:txBody>
          <a:bodyPr spcFirstLastPara="1" wrap="square" lIns="91425" tIns="91425" rIns="91425" bIns="91425" anchor="b" anchorCtr="0">
            <a:noAutofit/>
          </a:bodyPr>
          <a:lstStyle/>
          <a:p>
            <a:r>
              <a:rPr lang="es-MX" dirty="0"/>
              <a:t>ÁREA PEDAGÓGICA Y EXTRAESCOLAR</a:t>
            </a:r>
            <a:endParaRPr lang="en-US" dirty="0"/>
          </a:p>
        </p:txBody>
      </p:sp>
      <p:sp>
        <p:nvSpPr>
          <p:cNvPr id="14" name="Google Shape;357;p39"/>
          <p:cNvSpPr txBox="1">
            <a:spLocks noGrp="1"/>
          </p:cNvSpPr>
          <p:nvPr>
            <p:ph type="subTitle" idx="1"/>
          </p:nvPr>
        </p:nvSpPr>
        <p:spPr>
          <a:xfrm>
            <a:off x="4426131" y="3122726"/>
            <a:ext cx="3886596" cy="1304308"/>
          </a:xfrm>
          <a:prstGeom prst="rect">
            <a:avLst/>
          </a:prstGeom>
        </p:spPr>
        <p:txBody>
          <a:bodyPr spcFirstLastPara="1" wrap="square" lIns="91425" tIns="91425" rIns="91425" bIns="91425" anchor="t" anchorCtr="0">
            <a:noAutofit/>
          </a:bodyPr>
          <a:lstStyle/>
          <a:p>
            <a:pPr marL="0" lvl="0" indent="0" algn="just"/>
            <a:r>
              <a:rPr lang="es-MX" dirty="0"/>
              <a:t>Desarrollo talleres de elige vivir sano, talleres CEM (Crecer en Movimiento) del IND, Compra de materiales para la realización de recreos activos, campeonatos internos en Liceo BPJAR, Descentralización de actividades extraescolares, llevando más actividades a las escuelas rurales, taller extraescolar de patinaje artístico a nivel nacional. Se planificaron talleres extraescolares de verano: </a:t>
            </a:r>
            <a:r>
              <a:rPr lang="es-MX" dirty="0" err="1"/>
              <a:t>beach</a:t>
            </a:r>
            <a:r>
              <a:rPr lang="es-MX" dirty="0"/>
              <a:t> voleibol, fútbol, básquetbol, escuelita de rafting.</a:t>
            </a:r>
          </a:p>
          <a:p>
            <a:pPr marL="0" lvl="0" indent="0" algn="just"/>
            <a:endParaRPr lang="es-MX" dirty="0"/>
          </a:p>
        </p:txBody>
      </p:sp>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2475"/>
            <a:ext cx="4091850" cy="1867500"/>
          </a:xfrm>
          <a:prstGeom prst="rect">
            <a:avLst/>
          </a:prstGeom>
        </p:spPr>
      </p:pic>
      <p:pic>
        <p:nvPicPr>
          <p:cNvPr id="3" name="Imagen 2" descr="Grupo de personas de pie sobre pasto&#10;&#10;Descripción generada automáticamente">
            <a:extLst>
              <a:ext uri="{FF2B5EF4-FFF2-40B4-BE49-F238E27FC236}">
                <a16:creationId xmlns:a16="http://schemas.microsoft.com/office/drawing/2014/main" id="{55E50C50-1D42-8CC8-07A7-C49DF79BB9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2622005"/>
            <a:ext cx="4091849" cy="1869020"/>
          </a:xfrm>
          <a:prstGeom prst="rect">
            <a:avLst/>
          </a:prstGeom>
        </p:spPr>
      </p:pic>
    </p:spTree>
    <p:extLst>
      <p:ext uri="{BB962C8B-B14F-4D97-AF65-F5344CB8AC3E}">
        <p14:creationId xmlns:p14="http://schemas.microsoft.com/office/powerpoint/2010/main" val="71874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39"/>
          <p:cNvSpPr txBox="1">
            <a:spLocks noGrp="1"/>
          </p:cNvSpPr>
          <p:nvPr>
            <p:ph type="subTitle" idx="1"/>
          </p:nvPr>
        </p:nvSpPr>
        <p:spPr>
          <a:xfrm>
            <a:off x="4343001" y="912681"/>
            <a:ext cx="3969726" cy="1607294"/>
          </a:xfrm>
          <a:prstGeom prst="rect">
            <a:avLst/>
          </a:prstGeom>
        </p:spPr>
        <p:txBody>
          <a:bodyPr spcFirstLastPara="1" wrap="square" lIns="91425" tIns="91425" rIns="91425" bIns="91425" anchor="t" anchorCtr="0">
            <a:noAutofit/>
          </a:bodyPr>
          <a:lstStyle/>
          <a:p>
            <a:pPr marL="171450" lvl="0" indent="-171450" algn="just">
              <a:buFont typeface="Arial" panose="020B0604020202020204" pitchFamily="34" charset="0"/>
              <a:buChar char="•"/>
            </a:pPr>
            <a:r>
              <a:rPr lang="es-MX" dirty="0"/>
              <a:t>Actualización y entrega del reglamento interno de higiene y seguridad.</a:t>
            </a:r>
          </a:p>
          <a:p>
            <a:pPr marL="171450" lvl="0" indent="-171450" algn="just">
              <a:buFont typeface="Arial" panose="020B0604020202020204" pitchFamily="34" charset="0"/>
              <a:buChar char="•"/>
            </a:pPr>
            <a:r>
              <a:rPr lang="es-MX" dirty="0"/>
              <a:t>Programa de intervención, sobre los riesgos psicosociales orientado a asistentes de la educación.</a:t>
            </a:r>
          </a:p>
          <a:p>
            <a:pPr marL="171450" lvl="0" indent="-171450" algn="just">
              <a:buFont typeface="Arial" panose="020B0604020202020204" pitchFamily="34" charset="0"/>
              <a:buChar char="•"/>
            </a:pPr>
            <a:r>
              <a:rPr lang="es-MX" dirty="0"/>
              <a:t>Implementación de protocolos MINSAL, TMERT Y MMC.</a:t>
            </a:r>
          </a:p>
          <a:p>
            <a:pPr marL="171450" lvl="0" indent="-171450" algn="just">
              <a:buFont typeface="Arial" panose="020B0604020202020204" pitchFamily="34" charset="0"/>
              <a:buChar char="•"/>
            </a:pPr>
            <a:r>
              <a:rPr lang="es-MX" dirty="0"/>
              <a:t>Búsquedas activas de casos en conjunto con CESFAM Y Mutual. </a:t>
            </a:r>
          </a:p>
          <a:p>
            <a:pPr marL="171450" lvl="0" indent="-171450" algn="just">
              <a:buFont typeface="Arial" panose="020B0604020202020204" pitchFamily="34" charset="0"/>
              <a:buChar char="•"/>
            </a:pPr>
            <a:r>
              <a:rPr lang="es-MX" dirty="0"/>
              <a:t>Actividades con Mutual.</a:t>
            </a:r>
          </a:p>
          <a:p>
            <a:pPr marL="171450" lvl="0" indent="-171450" algn="just">
              <a:buFont typeface="Arial" panose="020B0604020202020204" pitchFamily="34" charset="0"/>
              <a:buChar char="•"/>
            </a:pPr>
            <a:r>
              <a:rPr lang="es-MX" dirty="0"/>
              <a:t>Actualización y difusión de protocolos covid-19.</a:t>
            </a:r>
          </a:p>
          <a:p>
            <a:pPr marL="0" lvl="0" indent="0" algn="just"/>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a:p>
            <a:pPr marL="171450" lvl="0" indent="-171450" algn="just">
              <a:buFont typeface="Arial" panose="020B0604020202020204" pitchFamily="34" charset="0"/>
              <a:buChar char="•"/>
            </a:pPr>
            <a:endParaRPr lang="es-MX" dirty="0"/>
          </a:p>
        </p:txBody>
      </p:sp>
      <p:sp>
        <p:nvSpPr>
          <p:cNvPr id="359" name="Google Shape;359;p39"/>
          <p:cNvSpPr txBox="1">
            <a:spLocks noGrp="1"/>
          </p:cNvSpPr>
          <p:nvPr>
            <p:ph type="ctrTitle"/>
          </p:nvPr>
        </p:nvSpPr>
        <p:spPr>
          <a:xfrm>
            <a:off x="4342999" y="621301"/>
            <a:ext cx="4156761" cy="384900"/>
          </a:xfrm>
          <a:prstGeom prst="rect">
            <a:avLst/>
          </a:prstGeom>
        </p:spPr>
        <p:txBody>
          <a:bodyPr spcFirstLastPara="1" wrap="square" lIns="91425" tIns="91425" rIns="91425" bIns="91425" anchor="b" anchorCtr="0">
            <a:noAutofit/>
          </a:bodyPr>
          <a:lstStyle/>
          <a:p>
            <a:pPr lvl="0"/>
            <a:r>
              <a:rPr lang="es-MX" dirty="0"/>
              <a:t>SEGURIDAD</a:t>
            </a:r>
            <a:endParaRPr lang="es-MX" dirty="0">
              <a:solidFill>
                <a:srgbClr val="FFFFFF"/>
              </a:solidFill>
            </a:endParaRPr>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0;p39"/>
          <p:cNvSpPr txBox="1">
            <a:spLocks noGrp="1"/>
          </p:cNvSpPr>
          <p:nvPr>
            <p:ph type="ctrTitle" idx="3"/>
          </p:nvPr>
        </p:nvSpPr>
        <p:spPr>
          <a:xfrm>
            <a:off x="4426132" y="2598364"/>
            <a:ext cx="3357996" cy="379448"/>
          </a:xfrm>
          <a:prstGeom prst="rect">
            <a:avLst/>
          </a:prstGeom>
        </p:spPr>
        <p:txBody>
          <a:bodyPr spcFirstLastPara="1" wrap="square" lIns="91425" tIns="91425" rIns="91425" bIns="91425" anchor="b" anchorCtr="0">
            <a:noAutofit/>
          </a:bodyPr>
          <a:lstStyle/>
          <a:p>
            <a:r>
              <a:rPr lang="es-MX" dirty="0"/>
              <a:t>ESTABLECIMIENTOS</a:t>
            </a:r>
            <a:endParaRPr lang="en-US" dirty="0"/>
          </a:p>
        </p:txBody>
      </p:sp>
      <p:sp>
        <p:nvSpPr>
          <p:cNvPr id="14" name="Google Shape;357;p39"/>
          <p:cNvSpPr txBox="1">
            <a:spLocks noGrp="1"/>
          </p:cNvSpPr>
          <p:nvPr>
            <p:ph type="subTitle" idx="1"/>
          </p:nvPr>
        </p:nvSpPr>
        <p:spPr>
          <a:xfrm>
            <a:off x="4426131" y="2890794"/>
            <a:ext cx="3886596" cy="1304308"/>
          </a:xfrm>
          <a:prstGeom prst="rect">
            <a:avLst/>
          </a:prstGeom>
        </p:spPr>
        <p:txBody>
          <a:bodyPr spcFirstLastPara="1" wrap="square" lIns="91425" tIns="91425" rIns="91425" bIns="91425" anchor="t" anchorCtr="0">
            <a:noAutofit/>
          </a:bodyPr>
          <a:lstStyle/>
          <a:p>
            <a:pPr marL="0" lvl="0" indent="0" algn="just"/>
            <a:r>
              <a:rPr lang="es-MX" dirty="0"/>
              <a:t>En San Fabián existen 7 establecimientos educacionales los cuales han tendido a un alza en sus matriculas, totalizando 997 alumnos en nuestra comuna.</a:t>
            </a:r>
          </a:p>
          <a:p>
            <a:pPr marL="0" lvl="0" indent="0" algn="just"/>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1152174130"/>
              </p:ext>
            </p:extLst>
          </p:nvPr>
        </p:nvGraphicFramePr>
        <p:xfrm>
          <a:off x="93519" y="2623525"/>
          <a:ext cx="3906480" cy="2200230"/>
        </p:xfrm>
        <a:graphic>
          <a:graphicData uri="http://schemas.openxmlformats.org/drawingml/2006/table">
            <a:tbl>
              <a:tblPr>
                <a:tableStyleId>{AE93BBA9-7023-4BA5-9A35-B3F8AABFF1AB}</a:tableStyleId>
              </a:tblPr>
              <a:tblGrid>
                <a:gridCol w="2940626">
                  <a:extLst>
                    <a:ext uri="{9D8B030D-6E8A-4147-A177-3AD203B41FA5}">
                      <a16:colId xmlns:a16="http://schemas.microsoft.com/office/drawing/2014/main" val="3671458218"/>
                    </a:ext>
                  </a:extLst>
                </a:gridCol>
                <a:gridCol w="965854">
                  <a:extLst>
                    <a:ext uri="{9D8B030D-6E8A-4147-A177-3AD203B41FA5}">
                      <a16:colId xmlns:a16="http://schemas.microsoft.com/office/drawing/2014/main" val="2646103889"/>
                    </a:ext>
                  </a:extLst>
                </a:gridCol>
              </a:tblGrid>
              <a:tr h="202199">
                <a:tc>
                  <a:txBody>
                    <a:bodyPr/>
                    <a:lstStyle/>
                    <a:p>
                      <a:pPr marL="6350" marR="38735" indent="-6350" algn="ctr">
                        <a:lnSpc>
                          <a:spcPct val="150000"/>
                        </a:lnSpc>
                        <a:spcAft>
                          <a:spcPts val="0"/>
                        </a:spcAft>
                      </a:pPr>
                      <a:r>
                        <a:rPr lang="es-MX" sz="800">
                          <a:effectLst/>
                        </a:rPr>
                        <a:t>Establecimiento Educacional</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dirty="0">
                          <a:effectLst/>
                        </a:rPr>
                        <a:t>Matrícula 2023</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367600262"/>
                  </a:ext>
                </a:extLst>
              </a:tr>
              <a:tr h="202199">
                <a:tc>
                  <a:txBody>
                    <a:bodyPr/>
                    <a:lstStyle/>
                    <a:p>
                      <a:pPr marL="35560" marR="38735" indent="-6350" algn="just">
                        <a:lnSpc>
                          <a:spcPct val="150000"/>
                        </a:lnSpc>
                        <a:spcAft>
                          <a:spcPts val="0"/>
                        </a:spcAft>
                      </a:pPr>
                      <a:r>
                        <a:rPr lang="es-MX" sz="800">
                          <a:effectLst/>
                        </a:rPr>
                        <a:t>Escuela Los Coigües </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14</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3226256875"/>
                  </a:ext>
                </a:extLst>
              </a:tr>
              <a:tr h="202199">
                <a:tc>
                  <a:txBody>
                    <a:bodyPr/>
                    <a:lstStyle/>
                    <a:p>
                      <a:pPr marL="35560" marR="38735" indent="-6350" algn="just">
                        <a:lnSpc>
                          <a:spcPct val="150000"/>
                        </a:lnSpc>
                        <a:spcAft>
                          <a:spcPts val="0"/>
                        </a:spcAft>
                      </a:pPr>
                      <a:r>
                        <a:rPr lang="es-MX" sz="800" dirty="0">
                          <a:effectLst/>
                        </a:rPr>
                        <a:t>Escuela El Caracol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14</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1078306836"/>
                  </a:ext>
                </a:extLst>
              </a:tr>
              <a:tr h="202199">
                <a:tc>
                  <a:txBody>
                    <a:bodyPr/>
                    <a:lstStyle/>
                    <a:p>
                      <a:pPr marL="35560" marR="38735" indent="-6350" algn="just">
                        <a:lnSpc>
                          <a:spcPct val="150000"/>
                        </a:lnSpc>
                        <a:spcAft>
                          <a:spcPts val="0"/>
                        </a:spcAft>
                      </a:pPr>
                      <a:r>
                        <a:rPr lang="es-MX" sz="800">
                          <a:effectLst/>
                        </a:rPr>
                        <a:t>Escuela Básica Paso Ancho </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183</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3060668029"/>
                  </a:ext>
                </a:extLst>
              </a:tr>
              <a:tr h="202199">
                <a:tc>
                  <a:txBody>
                    <a:bodyPr/>
                    <a:lstStyle/>
                    <a:p>
                      <a:pPr marL="35560" marR="38735" indent="-6350" algn="just">
                        <a:lnSpc>
                          <a:spcPct val="150000"/>
                        </a:lnSpc>
                        <a:spcAft>
                          <a:spcPts val="0"/>
                        </a:spcAft>
                      </a:pPr>
                      <a:r>
                        <a:rPr lang="es-MX" sz="800">
                          <a:effectLst/>
                        </a:rPr>
                        <a:t>Escuela Fabián de la Fuente </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09</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406869558"/>
                  </a:ext>
                </a:extLst>
              </a:tr>
              <a:tr h="202199">
                <a:tc>
                  <a:txBody>
                    <a:bodyPr/>
                    <a:lstStyle/>
                    <a:p>
                      <a:pPr marL="35560" marR="38735" indent="-6350" algn="just">
                        <a:lnSpc>
                          <a:spcPct val="150000"/>
                        </a:lnSpc>
                        <a:spcAft>
                          <a:spcPts val="0"/>
                        </a:spcAft>
                      </a:pPr>
                      <a:r>
                        <a:rPr lang="es-MX" sz="800">
                          <a:effectLst/>
                        </a:rPr>
                        <a:t>Escuela Trabuncura </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41</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2309521614"/>
                  </a:ext>
                </a:extLst>
              </a:tr>
              <a:tr h="193228">
                <a:tc>
                  <a:txBody>
                    <a:bodyPr/>
                    <a:lstStyle/>
                    <a:p>
                      <a:pPr marL="35560" marR="92710" indent="-6350" algn="just">
                        <a:lnSpc>
                          <a:spcPct val="150000"/>
                        </a:lnSpc>
                        <a:spcAft>
                          <a:spcPts val="0"/>
                        </a:spcAft>
                      </a:pPr>
                      <a:r>
                        <a:rPr lang="es-MX" sz="800">
                          <a:effectLst/>
                        </a:rPr>
                        <a:t>Liceo Polivalente Bicentenario Jorge Alessandri  Rodríguez</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695</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1114515073"/>
                  </a:ext>
                </a:extLst>
              </a:tr>
              <a:tr h="202199">
                <a:tc>
                  <a:txBody>
                    <a:bodyPr/>
                    <a:lstStyle/>
                    <a:p>
                      <a:pPr marL="29210" marR="38735" indent="-6350" algn="just">
                        <a:lnSpc>
                          <a:spcPct val="150000"/>
                        </a:lnSpc>
                        <a:spcAft>
                          <a:spcPts val="0"/>
                        </a:spcAft>
                      </a:pPr>
                      <a:r>
                        <a:rPr lang="es-MX" sz="800">
                          <a:effectLst/>
                        </a:rPr>
                        <a:t>Sala Cuna Arcoíris </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a:effectLst/>
                        </a:rPr>
                        <a:t>41</a:t>
                      </a:r>
                      <a:endPar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2949282696"/>
                  </a:ext>
                </a:extLst>
              </a:tr>
              <a:tr h="202199">
                <a:tc>
                  <a:txBody>
                    <a:bodyPr/>
                    <a:lstStyle/>
                    <a:p>
                      <a:pPr marL="29210" marR="38735" indent="-6350" algn="just">
                        <a:lnSpc>
                          <a:spcPct val="150000"/>
                        </a:lnSpc>
                        <a:spcAft>
                          <a:spcPts val="0"/>
                        </a:spcAft>
                      </a:pPr>
                      <a:r>
                        <a:rPr lang="es-MX" sz="800" b="1" dirty="0">
                          <a:effectLst/>
                        </a:rPr>
                        <a:t>TOTAL MATRÍCULA 2023</a:t>
                      </a:r>
                      <a:endPar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tc>
                  <a:txBody>
                    <a:bodyPr/>
                    <a:lstStyle/>
                    <a:p>
                      <a:pPr marL="6350" marR="38735" indent="-6350" algn="ctr">
                        <a:lnSpc>
                          <a:spcPct val="150000"/>
                        </a:lnSpc>
                        <a:spcAft>
                          <a:spcPts val="0"/>
                        </a:spcAft>
                      </a:pPr>
                      <a:r>
                        <a:rPr lang="es-MX" sz="800" b="1" dirty="0">
                          <a:effectLst/>
                        </a:rPr>
                        <a:t>997</a:t>
                      </a:r>
                      <a:endPar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12" marR="41812" marT="41812" marB="41812"/>
                </a:tc>
                <a:extLst>
                  <a:ext uri="{0D108BD9-81ED-4DB2-BD59-A6C34878D82A}">
                    <a16:rowId xmlns:a16="http://schemas.microsoft.com/office/drawing/2014/main" val="232358079"/>
                  </a:ext>
                </a:extLst>
              </a:tr>
            </a:tbl>
          </a:graphicData>
        </a:graphic>
      </p:graphicFrame>
      <p:pic>
        <p:nvPicPr>
          <p:cNvPr id="3"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2475"/>
            <a:ext cx="4091850" cy="1867500"/>
          </a:xfrm>
          <a:prstGeom prst="rect">
            <a:avLst/>
          </a:prstGeom>
        </p:spPr>
      </p:pic>
      <p:sp>
        <p:nvSpPr>
          <p:cNvPr id="15" name="Google Shape;355;p39"/>
          <p:cNvSpPr txBox="1">
            <a:spLocks noGrp="1"/>
          </p:cNvSpPr>
          <p:nvPr>
            <p:ph type="ctrTitle" idx="4"/>
          </p:nvPr>
        </p:nvSpPr>
        <p:spPr>
          <a:xfrm rot="5400000">
            <a:off x="7331577"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EDUCACION</a:t>
            </a:r>
            <a:endParaRPr dirty="0"/>
          </a:p>
        </p:txBody>
      </p:sp>
    </p:spTree>
    <p:extLst>
      <p:ext uri="{BB962C8B-B14F-4D97-AF65-F5344CB8AC3E}">
        <p14:creationId xmlns:p14="http://schemas.microsoft.com/office/powerpoint/2010/main" val="882097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p:nvPr/>
        </p:nvSpPr>
        <p:spPr>
          <a:xfrm>
            <a:off x="7396225" y="25"/>
            <a:ext cx="1738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txBox="1">
            <a:spLocks noGrp="1"/>
          </p:cNvSpPr>
          <p:nvPr>
            <p:ph type="title" idx="2"/>
          </p:nvPr>
        </p:nvSpPr>
        <p:spPr>
          <a:xfrm rot="5400000">
            <a:off x="7142178" y="3570226"/>
            <a:ext cx="1738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.-C</a:t>
            </a:r>
            <a:endParaRPr dirty="0">
              <a:solidFill>
                <a:schemeClr val="lt1"/>
              </a:solidFill>
            </a:endParaRPr>
          </a:p>
        </p:txBody>
      </p:sp>
      <p:sp>
        <p:nvSpPr>
          <p:cNvPr id="2" name="Google Shape;246;p35">
            <a:extLst>
              <a:ext uri="{FF2B5EF4-FFF2-40B4-BE49-F238E27FC236}">
                <a16:creationId xmlns:a16="http://schemas.microsoft.com/office/drawing/2014/main" id="{A1AD7ECF-9F5C-815D-A541-86510ACD5F60}"/>
              </a:ext>
            </a:extLst>
          </p:cNvPr>
          <p:cNvSpPr/>
          <p:nvPr/>
        </p:nvSpPr>
        <p:spPr>
          <a:xfrm>
            <a:off x="719999" y="689614"/>
            <a:ext cx="5339837" cy="15681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7;p35">
            <a:extLst>
              <a:ext uri="{FF2B5EF4-FFF2-40B4-BE49-F238E27FC236}">
                <a16:creationId xmlns:a16="http://schemas.microsoft.com/office/drawing/2014/main" id="{607D9AF5-D485-7177-537A-7CECAE442241}"/>
              </a:ext>
            </a:extLst>
          </p:cNvPr>
          <p:cNvSpPr txBox="1">
            <a:spLocks/>
          </p:cNvSpPr>
          <p:nvPr/>
        </p:nvSpPr>
        <p:spPr>
          <a:xfrm>
            <a:off x="769725" y="1459664"/>
            <a:ext cx="476317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r>
              <a:rPr lang="es-CL" dirty="0">
                <a:solidFill>
                  <a:schemeClr val="lt1"/>
                </a:solidFill>
              </a:rPr>
              <a:t>INICIATIVAS DE INVERSION</a:t>
            </a:r>
          </a:p>
        </p:txBody>
      </p:sp>
      <p:grpSp>
        <p:nvGrpSpPr>
          <p:cNvPr id="4" name="Google Shape;4639;p59">
            <a:extLst>
              <a:ext uri="{FF2B5EF4-FFF2-40B4-BE49-F238E27FC236}">
                <a16:creationId xmlns:a16="http://schemas.microsoft.com/office/drawing/2014/main" id="{6AD678B2-6BF4-CB5B-A99D-D745642843EB}"/>
              </a:ext>
            </a:extLst>
          </p:cNvPr>
          <p:cNvGrpSpPr/>
          <p:nvPr/>
        </p:nvGrpSpPr>
        <p:grpSpPr>
          <a:xfrm>
            <a:off x="3729196" y="2847312"/>
            <a:ext cx="1966431" cy="1606574"/>
            <a:chOff x="854261" y="2908813"/>
            <a:chExt cx="377474" cy="335748"/>
          </a:xfrm>
        </p:grpSpPr>
        <p:sp>
          <p:nvSpPr>
            <p:cNvPr id="5" name="Google Shape;4640;p59">
              <a:extLst>
                <a:ext uri="{FF2B5EF4-FFF2-40B4-BE49-F238E27FC236}">
                  <a16:creationId xmlns:a16="http://schemas.microsoft.com/office/drawing/2014/main" id="{4546AEC6-EF75-2F15-6A26-0CCECB9EA0A9}"/>
                </a:ext>
              </a:extLst>
            </p:cNvPr>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41;p59">
              <a:extLst>
                <a:ext uri="{FF2B5EF4-FFF2-40B4-BE49-F238E27FC236}">
                  <a16:creationId xmlns:a16="http://schemas.microsoft.com/office/drawing/2014/main" id="{5BCDDBBE-6084-D9DE-E698-8DE9BD21A2FB}"/>
                </a:ext>
              </a:extLst>
            </p:cNvPr>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642;p59">
              <a:extLst>
                <a:ext uri="{FF2B5EF4-FFF2-40B4-BE49-F238E27FC236}">
                  <a16:creationId xmlns:a16="http://schemas.microsoft.com/office/drawing/2014/main" id="{FB44C372-D1A7-8159-6042-804C22E16FCA}"/>
                </a:ext>
              </a:extLst>
            </p:cNvPr>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43;p59">
              <a:extLst>
                <a:ext uri="{FF2B5EF4-FFF2-40B4-BE49-F238E27FC236}">
                  <a16:creationId xmlns:a16="http://schemas.microsoft.com/office/drawing/2014/main" id="{7484F4C1-9EBC-24BC-E744-4FA1FFA9BE98}"/>
                </a:ext>
              </a:extLst>
            </p:cNvPr>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44;p59">
              <a:extLst>
                <a:ext uri="{FF2B5EF4-FFF2-40B4-BE49-F238E27FC236}">
                  <a16:creationId xmlns:a16="http://schemas.microsoft.com/office/drawing/2014/main" id="{12E323AB-71F2-189E-0E15-CC064969043A}"/>
                </a:ext>
              </a:extLst>
            </p:cNvPr>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3533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2719782" cy="313835"/>
          </a:xfrm>
          <a:prstGeom prst="rect">
            <a:avLst/>
          </a:prstGeom>
        </p:spPr>
        <p:txBody>
          <a:bodyPr spcFirstLastPara="1" wrap="square" lIns="91425" tIns="91425" rIns="91425" bIns="91425" anchor="t" anchorCtr="0">
            <a:noAutofit/>
          </a:bodyPr>
          <a:lstStyle/>
          <a:p>
            <a:pPr marL="0" lvl="0" indent="0"/>
            <a:r>
              <a:rPr lang="en-US" dirty="0"/>
              <a:t>Monto $152.005.393.-, SUBDERE.</a:t>
            </a:r>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Construcción Redes APR Ruta N-151 Cruce el Palo-</a:t>
            </a:r>
            <a:r>
              <a:rPr lang="es-MX" dirty="0" err="1"/>
              <a:t>Zemita</a:t>
            </a:r>
            <a:r>
              <a:rPr lang="es-MX" dirty="0"/>
              <a:t>, </a:t>
            </a:r>
            <a:endParaRPr dirty="0"/>
          </a:p>
        </p:txBody>
      </p:sp>
      <p:sp>
        <p:nvSpPr>
          <p:cNvPr id="145" name="Google Shape;145;p26"/>
          <p:cNvSpPr txBox="1">
            <a:spLocks noGrp="1"/>
          </p:cNvSpPr>
          <p:nvPr>
            <p:ph type="title" idx="8"/>
          </p:nvPr>
        </p:nvSpPr>
        <p:spPr>
          <a:xfrm>
            <a:off x="961606" y="1862548"/>
            <a:ext cx="1573500" cy="577800"/>
          </a:xfrm>
          <a:prstGeom prst="rect">
            <a:avLst/>
          </a:prstGeom>
          <a:noFill/>
          <a:ln>
            <a:noFill/>
          </a:ln>
        </p:spPr>
        <p:txBody>
          <a:bodyPr spcFirstLastPara="1" wrap="square" lIns="91425" tIns="91425" rIns="91425" bIns="91425" anchor="ctr" anchorCtr="0">
            <a:noAutofit/>
          </a:bodyPr>
          <a:lstStyle/>
          <a:p>
            <a:r>
              <a:rPr lang="es">
                <a:solidFill>
                  <a:schemeClr val="accent4">
                    <a:lumMod val="60000"/>
                    <a:lumOff val="40000"/>
                  </a:schemeClr>
                </a:solidFill>
              </a:rPr>
              <a:t>03</a:t>
            </a:r>
            <a:endParaRPr>
              <a:solidFill>
                <a:schemeClr val="accent4">
                  <a:lumMod val="60000"/>
                  <a:lumOff val="40000"/>
                </a:schemeClr>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Diseño de Proyectos de Eficiencia Energética y Alumbrado Público Diversos Sectores, Comuna de San Fabián.</a:t>
            </a:r>
            <a:endParaRPr dirty="0"/>
          </a:p>
        </p:txBody>
      </p:sp>
      <p:sp>
        <p:nvSpPr>
          <p:cNvPr id="147" name="Google Shape;147;p26"/>
          <p:cNvSpPr txBox="1">
            <a:spLocks noGrp="1"/>
          </p:cNvSpPr>
          <p:nvPr>
            <p:ph type="subTitle" idx="1"/>
          </p:nvPr>
        </p:nvSpPr>
        <p:spPr>
          <a:xfrm>
            <a:off x="2145817" y="693635"/>
            <a:ext cx="2101959" cy="327992"/>
          </a:xfrm>
          <a:prstGeom prst="rect">
            <a:avLst/>
          </a:prstGeom>
        </p:spPr>
        <p:txBody>
          <a:bodyPr spcFirstLastPara="1" wrap="square" lIns="91425" tIns="91425" rIns="91425" bIns="91425" anchor="t" anchorCtr="0">
            <a:noAutofit/>
          </a:bodyPr>
          <a:lstStyle/>
          <a:p>
            <a:pPr marL="0" lvl="0" indent="0"/>
            <a:r>
              <a:rPr lang="es-MX" dirty="0"/>
              <a:t>Monto: $16.666.668.-, SUBDERE</a:t>
            </a:r>
            <a:endParaRPr dirty="0"/>
          </a:p>
        </p:txBody>
      </p:sp>
      <p:sp>
        <p:nvSpPr>
          <p:cNvPr id="148" name="Google Shape;148;p26"/>
          <p:cNvSpPr txBox="1">
            <a:spLocks noGrp="1"/>
          </p:cNvSpPr>
          <p:nvPr>
            <p:ph type="title" idx="2"/>
          </p:nvPr>
        </p:nvSpPr>
        <p:spPr>
          <a:xfrm>
            <a:off x="961606" y="327016"/>
            <a:ext cx="1739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01</a:t>
            </a:r>
            <a:endParaRPr dirty="0">
              <a:solidFill>
                <a:schemeClr val="accent4">
                  <a:lumMod val="60000"/>
                  <a:lumOff val="40000"/>
                </a:schemeClr>
              </a:solidFill>
            </a:endParaRPr>
          </a:p>
        </p:txBody>
      </p:sp>
      <p:sp>
        <p:nvSpPr>
          <p:cNvPr id="149" name="Google Shape;149;p26"/>
          <p:cNvSpPr txBox="1">
            <a:spLocks noGrp="1"/>
          </p:cNvSpPr>
          <p:nvPr>
            <p:ph type="ctrTitle" idx="3"/>
          </p:nvPr>
        </p:nvSpPr>
        <p:spPr>
          <a:xfrm>
            <a:off x="2147181" y="867281"/>
            <a:ext cx="5936946" cy="577800"/>
          </a:xfrm>
          <a:prstGeom prst="rect">
            <a:avLst/>
          </a:prstGeom>
        </p:spPr>
        <p:txBody>
          <a:bodyPr spcFirstLastPara="1" wrap="square" lIns="91425" tIns="91425" rIns="91425" bIns="91425" anchor="b" anchorCtr="0">
            <a:noAutofit/>
          </a:bodyPr>
          <a:lstStyle/>
          <a:p>
            <a:pPr lvl="0"/>
            <a:r>
              <a:rPr lang="es-MX" dirty="0"/>
              <a:t>Construcción Postes Solares Diversos Sectores, Comuna de San Fabián.</a:t>
            </a:r>
            <a:endParaRPr dirty="0"/>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s-MX" dirty="0"/>
              <a:t>Monto $89.719.000.-, Gobierno Regional de Ñuble.</a:t>
            </a:r>
            <a:endParaRPr dirty="0"/>
          </a:p>
        </p:txBody>
      </p:sp>
      <p:sp>
        <p:nvSpPr>
          <p:cNvPr id="151" name="Google Shape;151;p26"/>
          <p:cNvSpPr txBox="1">
            <a:spLocks noGrp="1"/>
          </p:cNvSpPr>
          <p:nvPr>
            <p:ph type="title" idx="5"/>
          </p:nvPr>
        </p:nvSpPr>
        <p:spPr>
          <a:xfrm>
            <a:off x="961606" y="1027873"/>
            <a:ext cx="1615200" cy="577800"/>
          </a:xfrm>
          <a:prstGeom prst="rect">
            <a:avLst/>
          </a:prstGeom>
          <a:noFill/>
          <a:ln>
            <a:noFill/>
          </a:ln>
        </p:spPr>
        <p:txBody>
          <a:bodyPr spcFirstLastPara="1" wrap="square" lIns="91425" tIns="91425" rIns="91425" bIns="91425" anchor="ctr" anchorCtr="0">
            <a:noAutofit/>
          </a:bodyPr>
          <a:lstStyle/>
          <a:p>
            <a:r>
              <a:rPr lang="es" dirty="0">
                <a:solidFill>
                  <a:schemeClr val="accent4">
                    <a:lumMod val="60000"/>
                    <a:lumOff val="40000"/>
                  </a:schemeClr>
                </a:solidFill>
              </a:rPr>
              <a:t>02</a:t>
            </a:r>
            <a:endParaRPr dirty="0">
              <a:solidFill>
                <a:schemeClr val="accent4">
                  <a:lumMod val="60000"/>
                  <a:lumOff val="40000"/>
                </a:schemeClr>
              </a:solidFill>
            </a:endParaRPr>
          </a:p>
        </p:txBody>
      </p:sp>
      <p:sp>
        <p:nvSpPr>
          <p:cNvPr id="152" name="Google Shape;152;p26"/>
          <p:cNvSpPr txBox="1">
            <a:spLocks noGrp="1"/>
          </p:cNvSpPr>
          <p:nvPr>
            <p:ph type="ctrTitle" idx="13"/>
          </p:nvPr>
        </p:nvSpPr>
        <p:spPr>
          <a:xfrm>
            <a:off x="2149916" y="2436996"/>
            <a:ext cx="5934211" cy="577800"/>
          </a:xfrm>
          <a:prstGeom prst="rect">
            <a:avLst/>
          </a:prstGeom>
        </p:spPr>
        <p:txBody>
          <a:bodyPr spcFirstLastPara="1" wrap="square" lIns="91425" tIns="91425" rIns="91425" bIns="91425" anchor="b" anchorCtr="0">
            <a:noAutofit/>
          </a:bodyPr>
          <a:lstStyle/>
          <a:p>
            <a:pPr lvl="0"/>
            <a:r>
              <a:rPr lang="en-US" dirty="0"/>
              <a:t>Recambio Luminarias LED </a:t>
            </a:r>
            <a:r>
              <a:rPr lang="en-US" dirty="0" err="1"/>
              <a:t>Diversos</a:t>
            </a:r>
            <a:r>
              <a:rPr lang="en-US" dirty="0"/>
              <a:t> </a:t>
            </a:r>
            <a:r>
              <a:rPr lang="en-US" dirty="0" err="1"/>
              <a:t>Sectores</a:t>
            </a:r>
            <a:r>
              <a:rPr lang="en-US" dirty="0"/>
              <a:t>, </a:t>
            </a:r>
            <a:r>
              <a:rPr lang="en-US" dirty="0" err="1"/>
              <a:t>Comuna</a:t>
            </a:r>
            <a:r>
              <a:rPr lang="en-US" dirty="0"/>
              <a:t> de San </a:t>
            </a:r>
            <a:r>
              <a:rPr lang="en-US" dirty="0" err="1"/>
              <a:t>Fabián</a:t>
            </a:r>
            <a:r>
              <a:rPr lang="en-US" dirty="0"/>
              <a:t>.</a:t>
            </a:r>
            <a:endParaRPr dirty="0"/>
          </a:p>
        </p:txBody>
      </p:sp>
      <p:sp>
        <p:nvSpPr>
          <p:cNvPr id="153" name="Google Shape;153;p26"/>
          <p:cNvSpPr txBox="1">
            <a:spLocks noGrp="1"/>
          </p:cNvSpPr>
          <p:nvPr>
            <p:ph type="subTitle" idx="14"/>
          </p:nvPr>
        </p:nvSpPr>
        <p:spPr>
          <a:xfrm>
            <a:off x="2149915" y="2850619"/>
            <a:ext cx="3032276" cy="319236"/>
          </a:xfrm>
          <a:prstGeom prst="rect">
            <a:avLst/>
          </a:prstGeom>
        </p:spPr>
        <p:txBody>
          <a:bodyPr spcFirstLastPara="1" wrap="square" lIns="91425" tIns="91425" rIns="91425" bIns="91425" anchor="t" anchorCtr="0">
            <a:noAutofit/>
          </a:bodyPr>
          <a:lstStyle/>
          <a:p>
            <a:pPr marL="0" lvl="0" indent="0"/>
            <a:r>
              <a:rPr lang="en-US" dirty="0"/>
              <a:t>Monto $83.267.415.-, SUBDERE.</a:t>
            </a:r>
          </a:p>
        </p:txBody>
      </p:sp>
      <p:sp>
        <p:nvSpPr>
          <p:cNvPr id="154" name="Google Shape;154;p26"/>
          <p:cNvSpPr txBox="1">
            <a:spLocks noGrp="1"/>
          </p:cNvSpPr>
          <p:nvPr>
            <p:ph type="title" idx="15"/>
          </p:nvPr>
        </p:nvSpPr>
        <p:spPr>
          <a:xfrm>
            <a:off x="961606" y="2697223"/>
            <a:ext cx="1573500" cy="577800"/>
          </a:xfrm>
          <a:prstGeom prst="rect">
            <a:avLst/>
          </a:prstGeom>
          <a:noFill/>
          <a:ln>
            <a:noFill/>
          </a:ln>
        </p:spPr>
        <p:txBody>
          <a:bodyPr spcFirstLastPara="1" wrap="square" lIns="91425" tIns="91425" rIns="91425" bIns="91425" anchor="ctr" anchorCtr="0">
            <a:noAutofit/>
          </a:bodyPr>
          <a:lstStyle/>
          <a:p>
            <a:r>
              <a:rPr lang="es" dirty="0">
                <a:solidFill>
                  <a:schemeClr val="accent4">
                    <a:lumMod val="60000"/>
                    <a:lumOff val="40000"/>
                  </a:schemeClr>
                </a:solidFill>
              </a:rPr>
              <a:t>04</a:t>
            </a:r>
            <a:endParaRPr dirty="0">
              <a:solidFill>
                <a:schemeClr val="accent4">
                  <a:lumMod val="60000"/>
                  <a:lumOff val="40000"/>
                </a:schemeClr>
              </a:solidFill>
            </a:endParaRPr>
          </a:p>
        </p:txBody>
      </p:sp>
      <p:sp>
        <p:nvSpPr>
          <p:cNvPr id="155" name="Google Shape;155;p26"/>
          <p:cNvSpPr txBox="1">
            <a:spLocks noGrp="1"/>
          </p:cNvSpPr>
          <p:nvPr>
            <p:ph type="ctrTitle" idx="16"/>
          </p:nvPr>
        </p:nvSpPr>
        <p:spPr>
          <a:xfrm>
            <a:off x="2149916" y="3273808"/>
            <a:ext cx="5684173" cy="577800"/>
          </a:xfrm>
          <a:prstGeom prst="rect">
            <a:avLst/>
          </a:prstGeom>
        </p:spPr>
        <p:txBody>
          <a:bodyPr spcFirstLastPara="1" wrap="square" lIns="91425" tIns="91425" rIns="91425" bIns="91425" anchor="b" anchorCtr="0">
            <a:noAutofit/>
          </a:bodyPr>
          <a:lstStyle/>
          <a:p>
            <a:pPr lvl="0"/>
            <a:r>
              <a:rPr lang="es-MX" dirty="0"/>
              <a:t>Instalación y Recambio de Iluminación LED Corredor de Acceso Rural Ruta N-31, Comuna de San Fabián.</a:t>
            </a:r>
            <a:endParaRPr dirty="0"/>
          </a:p>
        </p:txBody>
      </p:sp>
      <p:sp>
        <p:nvSpPr>
          <p:cNvPr id="156" name="Google Shape;156;p26"/>
          <p:cNvSpPr txBox="1">
            <a:spLocks noGrp="1"/>
          </p:cNvSpPr>
          <p:nvPr>
            <p:ph type="subTitle" idx="17"/>
          </p:nvPr>
        </p:nvSpPr>
        <p:spPr>
          <a:xfrm>
            <a:off x="2149915" y="3686957"/>
            <a:ext cx="2719782" cy="363718"/>
          </a:xfrm>
          <a:prstGeom prst="rect">
            <a:avLst/>
          </a:prstGeom>
        </p:spPr>
        <p:txBody>
          <a:bodyPr spcFirstLastPara="1" wrap="square" lIns="91425" tIns="91425" rIns="91425" bIns="91425" anchor="t" anchorCtr="0">
            <a:noAutofit/>
          </a:bodyPr>
          <a:lstStyle/>
          <a:p>
            <a:pPr marL="0" lvl="0" indent="0"/>
            <a:r>
              <a:rPr lang="en-US" dirty="0"/>
              <a:t>, Monto $252.055.536.-, SUBDERE.</a:t>
            </a:r>
          </a:p>
        </p:txBody>
      </p:sp>
      <p:sp>
        <p:nvSpPr>
          <p:cNvPr id="157" name="Google Shape;157;p26"/>
          <p:cNvSpPr txBox="1">
            <a:spLocks noGrp="1"/>
          </p:cNvSpPr>
          <p:nvPr>
            <p:ph type="title" idx="18"/>
          </p:nvPr>
        </p:nvSpPr>
        <p:spPr>
          <a:xfrm>
            <a:off x="961606" y="3531898"/>
            <a:ext cx="1573500" cy="577800"/>
          </a:xfrm>
          <a:prstGeom prst="rect">
            <a:avLst/>
          </a:prstGeom>
          <a:noFill/>
          <a:ln>
            <a:noFill/>
          </a:ln>
        </p:spPr>
        <p:txBody>
          <a:bodyPr spcFirstLastPara="1" wrap="square" lIns="91425" tIns="91425" rIns="91425" bIns="91425" anchor="ctr" anchorCtr="0">
            <a:noAutofit/>
          </a:bodyPr>
          <a:lstStyle/>
          <a:p>
            <a:r>
              <a:rPr lang="es" dirty="0">
                <a:solidFill>
                  <a:schemeClr val="accent4">
                    <a:lumMod val="60000"/>
                    <a:lumOff val="40000"/>
                  </a:schemeClr>
                </a:solidFill>
              </a:rPr>
              <a:t>05</a:t>
            </a:r>
            <a:endParaRPr dirty="0">
              <a:solidFill>
                <a:schemeClr val="accent4">
                  <a:lumMod val="60000"/>
                  <a:lumOff val="40000"/>
                </a:schemeClr>
              </a:solidFill>
            </a:endParaRPr>
          </a:p>
        </p:txBody>
      </p:sp>
      <p:sp>
        <p:nvSpPr>
          <p:cNvPr id="2" name="Google Shape;155;p26">
            <a:extLst>
              <a:ext uri="{FF2B5EF4-FFF2-40B4-BE49-F238E27FC236}">
                <a16:creationId xmlns:a16="http://schemas.microsoft.com/office/drawing/2014/main" id="{A0C6795E-C081-062C-DD9E-B41462891DA3}"/>
              </a:ext>
            </a:extLst>
          </p:cNvPr>
          <p:cNvSpPr txBox="1">
            <a:spLocks/>
          </p:cNvSpPr>
          <p:nvPr/>
        </p:nvSpPr>
        <p:spPr>
          <a:xfrm>
            <a:off x="2153636" y="4050675"/>
            <a:ext cx="55771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s-MX" dirty="0"/>
              <a:t>Soluciones de APR Diversos Sectores, Comuna de San Fabián.</a:t>
            </a:r>
            <a:endParaRPr lang="es-CL" dirty="0"/>
          </a:p>
        </p:txBody>
      </p:sp>
      <p:sp>
        <p:nvSpPr>
          <p:cNvPr id="3" name="Google Shape;156;p26">
            <a:extLst>
              <a:ext uri="{FF2B5EF4-FFF2-40B4-BE49-F238E27FC236}">
                <a16:creationId xmlns:a16="http://schemas.microsoft.com/office/drawing/2014/main" id="{DDA6451D-06E3-F646-2F29-435F3721DFE7}"/>
              </a:ext>
            </a:extLst>
          </p:cNvPr>
          <p:cNvSpPr txBox="1">
            <a:spLocks/>
          </p:cNvSpPr>
          <p:nvPr/>
        </p:nvSpPr>
        <p:spPr>
          <a:xfrm>
            <a:off x="2153634" y="4463824"/>
            <a:ext cx="2487233" cy="27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s-MX" dirty="0"/>
              <a:t>Monto $55.222.226.-, SUBDERE.</a:t>
            </a:r>
            <a:endParaRPr lang="en-US" dirty="0"/>
          </a:p>
        </p:txBody>
      </p:sp>
      <p:sp>
        <p:nvSpPr>
          <p:cNvPr id="4" name="Google Shape;157;p26">
            <a:extLst>
              <a:ext uri="{FF2B5EF4-FFF2-40B4-BE49-F238E27FC236}">
                <a16:creationId xmlns:a16="http://schemas.microsoft.com/office/drawing/2014/main" id="{640CE2F4-2970-0C8F-1C8A-EA7E7820772B}"/>
              </a:ext>
            </a:extLst>
          </p:cNvPr>
          <p:cNvSpPr txBox="1">
            <a:spLocks/>
          </p:cNvSpPr>
          <p:nvPr/>
        </p:nvSpPr>
        <p:spPr>
          <a:xfrm>
            <a:off x="965326" y="4308765"/>
            <a:ext cx="15735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dirty="0">
                <a:solidFill>
                  <a:schemeClr val="accent4">
                    <a:lumMod val="60000"/>
                    <a:lumOff val="40000"/>
                  </a:schemeClr>
                </a:solidFill>
              </a:rPr>
              <a:t>06</a:t>
            </a:r>
          </a:p>
        </p:txBody>
      </p:sp>
      <p:sp>
        <p:nvSpPr>
          <p:cNvPr id="22" name="Google Shape;147;p26"/>
          <p:cNvSpPr txBox="1">
            <a:spLocks/>
          </p:cNvSpPr>
          <p:nvPr/>
        </p:nvSpPr>
        <p:spPr>
          <a:xfrm>
            <a:off x="-34432" y="287924"/>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chemeClr val="accent4">
                    <a:lumMod val="60000"/>
                    <a:lumOff val="40000"/>
                  </a:schemeClr>
                </a:solidFill>
              </a:rPr>
              <a:t>RECURSOS</a:t>
            </a:r>
          </a:p>
          <a:p>
            <a:pPr marL="0" indent="0" algn="r"/>
            <a:r>
              <a:rPr lang="es-MX" b="1" dirty="0">
                <a:solidFill>
                  <a:schemeClr val="accent4">
                    <a:lumMod val="60000"/>
                    <a:lumOff val="40000"/>
                  </a:schemeClr>
                </a:solidFill>
              </a:rPr>
              <a:t>TRANSFERIDOS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2719782" cy="313835"/>
          </a:xfrm>
          <a:prstGeom prst="rect">
            <a:avLst/>
          </a:prstGeom>
        </p:spPr>
        <p:txBody>
          <a:bodyPr spcFirstLastPara="1" wrap="square" lIns="91425" tIns="91425" rIns="91425" bIns="91425" anchor="t" anchorCtr="0">
            <a:noAutofit/>
          </a:bodyPr>
          <a:lstStyle/>
          <a:p>
            <a:pPr marL="0" lvl="0" indent="0"/>
            <a:r>
              <a:rPr lang="en-US" dirty="0"/>
              <a:t>Monto $9.136.999.-, SUBDERE.</a:t>
            </a:r>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Plan Nacional de Esterilizaciones Responsabilidad Compartida 2022, Comuna de San Fabián.</a:t>
            </a:r>
          </a:p>
        </p:txBody>
      </p:sp>
      <p:sp>
        <p:nvSpPr>
          <p:cNvPr id="145" name="Google Shape;145;p26"/>
          <p:cNvSpPr txBox="1">
            <a:spLocks noGrp="1"/>
          </p:cNvSpPr>
          <p:nvPr>
            <p:ph type="title" idx="8"/>
          </p:nvPr>
        </p:nvSpPr>
        <p:spPr>
          <a:xfrm>
            <a:off x="961606" y="186254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09</a:t>
            </a:r>
            <a:endParaRPr dirty="0">
              <a:solidFill>
                <a:schemeClr val="accent4">
                  <a:lumMod val="60000"/>
                  <a:lumOff val="40000"/>
                </a:schemeClr>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Programa de Valorización de Residuos Orgánicos en la Comuna de San Fabián.</a:t>
            </a:r>
            <a:endParaRPr dirty="0"/>
          </a:p>
        </p:txBody>
      </p:sp>
      <p:sp>
        <p:nvSpPr>
          <p:cNvPr id="147" name="Google Shape;147;p26"/>
          <p:cNvSpPr txBox="1">
            <a:spLocks noGrp="1"/>
          </p:cNvSpPr>
          <p:nvPr>
            <p:ph type="subTitle" idx="1"/>
          </p:nvPr>
        </p:nvSpPr>
        <p:spPr>
          <a:xfrm>
            <a:off x="2145817" y="693635"/>
            <a:ext cx="2101959" cy="327992"/>
          </a:xfrm>
          <a:prstGeom prst="rect">
            <a:avLst/>
          </a:prstGeom>
        </p:spPr>
        <p:txBody>
          <a:bodyPr spcFirstLastPara="1" wrap="square" lIns="91425" tIns="91425" rIns="91425" bIns="91425" anchor="t" anchorCtr="0">
            <a:noAutofit/>
          </a:bodyPr>
          <a:lstStyle/>
          <a:p>
            <a:pPr marL="0" lvl="0" indent="0"/>
            <a:r>
              <a:rPr lang="es-MX" dirty="0"/>
              <a:t>Monto $38.979.008.-, SUBDERE.</a:t>
            </a:r>
          </a:p>
        </p:txBody>
      </p:sp>
      <p:sp>
        <p:nvSpPr>
          <p:cNvPr id="148" name="Google Shape;148;p26"/>
          <p:cNvSpPr txBox="1">
            <a:spLocks noGrp="1"/>
          </p:cNvSpPr>
          <p:nvPr>
            <p:ph type="title" idx="2"/>
          </p:nvPr>
        </p:nvSpPr>
        <p:spPr>
          <a:xfrm>
            <a:off x="961606" y="327016"/>
            <a:ext cx="1739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07</a:t>
            </a:r>
            <a:endParaRPr dirty="0">
              <a:solidFill>
                <a:schemeClr val="accent4">
                  <a:lumMod val="60000"/>
                  <a:lumOff val="40000"/>
                </a:schemeClr>
              </a:solidFill>
            </a:endParaRPr>
          </a:p>
        </p:txBody>
      </p:sp>
      <p:sp>
        <p:nvSpPr>
          <p:cNvPr id="149" name="Google Shape;149;p26"/>
          <p:cNvSpPr txBox="1">
            <a:spLocks noGrp="1"/>
          </p:cNvSpPr>
          <p:nvPr>
            <p:ph type="ctrTitle" idx="3"/>
          </p:nvPr>
        </p:nvSpPr>
        <p:spPr>
          <a:xfrm>
            <a:off x="2147181" y="904815"/>
            <a:ext cx="5936946" cy="540265"/>
          </a:xfrm>
          <a:prstGeom prst="rect">
            <a:avLst/>
          </a:prstGeom>
        </p:spPr>
        <p:txBody>
          <a:bodyPr spcFirstLastPara="1" wrap="square" lIns="91425" tIns="91425" rIns="91425" bIns="91425" anchor="b" anchorCtr="0">
            <a:noAutofit/>
          </a:bodyPr>
          <a:lstStyle/>
          <a:p>
            <a:pPr lvl="0"/>
            <a:r>
              <a:rPr lang="es-MX" dirty="0"/>
              <a:t>Construcción Cancha de Entrenamiento Voleibol Playa, Comuna de San Fabián.</a:t>
            </a:r>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n-US" dirty="0"/>
              <a:t>Monto $74.628.796.-, SUBDERE.</a:t>
            </a:r>
          </a:p>
        </p:txBody>
      </p:sp>
      <p:sp>
        <p:nvSpPr>
          <p:cNvPr id="151" name="Google Shape;151;p26"/>
          <p:cNvSpPr txBox="1">
            <a:spLocks noGrp="1"/>
          </p:cNvSpPr>
          <p:nvPr>
            <p:ph type="title" idx="5"/>
          </p:nvPr>
        </p:nvSpPr>
        <p:spPr>
          <a:xfrm>
            <a:off x="961606" y="1027873"/>
            <a:ext cx="1615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08</a:t>
            </a:r>
            <a:endParaRPr dirty="0">
              <a:solidFill>
                <a:schemeClr val="accent4">
                  <a:lumMod val="60000"/>
                  <a:lumOff val="40000"/>
                </a:schemeClr>
              </a:solidFill>
            </a:endParaRPr>
          </a:p>
        </p:txBody>
      </p:sp>
      <p:sp>
        <p:nvSpPr>
          <p:cNvPr id="152" name="Google Shape;152;p26"/>
          <p:cNvSpPr txBox="1">
            <a:spLocks noGrp="1"/>
          </p:cNvSpPr>
          <p:nvPr>
            <p:ph type="ctrTitle" idx="13"/>
          </p:nvPr>
        </p:nvSpPr>
        <p:spPr>
          <a:xfrm>
            <a:off x="2149916" y="2436996"/>
            <a:ext cx="5934211" cy="577800"/>
          </a:xfrm>
          <a:prstGeom prst="rect">
            <a:avLst/>
          </a:prstGeom>
        </p:spPr>
        <p:txBody>
          <a:bodyPr spcFirstLastPara="1" wrap="square" lIns="91425" tIns="91425" rIns="91425" bIns="91425" anchor="b" anchorCtr="0">
            <a:noAutofit/>
          </a:bodyPr>
          <a:lstStyle/>
          <a:p>
            <a:pPr lvl="0"/>
            <a:r>
              <a:rPr lang="es-MX" dirty="0"/>
              <a:t>Diseño WEB “Fomento y Turismo San Fabián”.</a:t>
            </a:r>
          </a:p>
        </p:txBody>
      </p:sp>
      <p:sp>
        <p:nvSpPr>
          <p:cNvPr id="153" name="Google Shape;153;p26"/>
          <p:cNvSpPr txBox="1">
            <a:spLocks noGrp="1"/>
          </p:cNvSpPr>
          <p:nvPr>
            <p:ph type="subTitle" idx="14"/>
          </p:nvPr>
        </p:nvSpPr>
        <p:spPr>
          <a:xfrm>
            <a:off x="2149915" y="2850619"/>
            <a:ext cx="3032276" cy="319236"/>
          </a:xfrm>
          <a:prstGeom prst="rect">
            <a:avLst/>
          </a:prstGeom>
        </p:spPr>
        <p:txBody>
          <a:bodyPr spcFirstLastPara="1" wrap="square" lIns="91425" tIns="91425" rIns="91425" bIns="91425" anchor="t" anchorCtr="0">
            <a:noAutofit/>
          </a:bodyPr>
          <a:lstStyle/>
          <a:p>
            <a:pPr marL="0" lvl="0" indent="0"/>
            <a:r>
              <a:rPr lang="en-US" dirty="0"/>
              <a:t>Monto $5.000.000.-, SUBDERE</a:t>
            </a:r>
          </a:p>
        </p:txBody>
      </p:sp>
      <p:sp>
        <p:nvSpPr>
          <p:cNvPr id="154" name="Google Shape;154;p26"/>
          <p:cNvSpPr txBox="1">
            <a:spLocks noGrp="1"/>
          </p:cNvSpPr>
          <p:nvPr>
            <p:ph type="title" idx="15"/>
          </p:nvPr>
        </p:nvSpPr>
        <p:spPr>
          <a:xfrm>
            <a:off x="961606" y="2697223"/>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10</a:t>
            </a:r>
            <a:endParaRPr dirty="0">
              <a:solidFill>
                <a:schemeClr val="accent4">
                  <a:lumMod val="60000"/>
                  <a:lumOff val="40000"/>
                </a:schemeClr>
              </a:solidFill>
            </a:endParaRPr>
          </a:p>
        </p:txBody>
      </p:sp>
      <p:sp>
        <p:nvSpPr>
          <p:cNvPr id="155" name="Google Shape;155;p26"/>
          <p:cNvSpPr txBox="1">
            <a:spLocks noGrp="1"/>
          </p:cNvSpPr>
          <p:nvPr>
            <p:ph type="ctrTitle" idx="16"/>
          </p:nvPr>
        </p:nvSpPr>
        <p:spPr>
          <a:xfrm>
            <a:off x="2149916" y="3273808"/>
            <a:ext cx="5684173" cy="577800"/>
          </a:xfrm>
          <a:prstGeom prst="rect">
            <a:avLst/>
          </a:prstGeom>
        </p:spPr>
        <p:txBody>
          <a:bodyPr spcFirstLastPara="1" wrap="square" lIns="91425" tIns="91425" rIns="91425" bIns="91425" anchor="b" anchorCtr="0">
            <a:noAutofit/>
          </a:bodyPr>
          <a:lstStyle/>
          <a:p>
            <a:r>
              <a:rPr lang="es-MX" dirty="0"/>
              <a:t>Patrullaje Preventivo.</a:t>
            </a:r>
            <a:endParaRPr lang="es-CL" dirty="0"/>
          </a:p>
        </p:txBody>
      </p:sp>
      <p:sp>
        <p:nvSpPr>
          <p:cNvPr id="156" name="Google Shape;156;p26"/>
          <p:cNvSpPr txBox="1">
            <a:spLocks noGrp="1"/>
          </p:cNvSpPr>
          <p:nvPr>
            <p:ph type="subTitle" idx="17"/>
          </p:nvPr>
        </p:nvSpPr>
        <p:spPr>
          <a:xfrm>
            <a:off x="2149915" y="3686957"/>
            <a:ext cx="2719782" cy="363718"/>
          </a:xfrm>
          <a:prstGeom prst="rect">
            <a:avLst/>
          </a:prstGeom>
        </p:spPr>
        <p:txBody>
          <a:bodyPr spcFirstLastPara="1" wrap="square" lIns="91425" tIns="91425" rIns="91425" bIns="91425" anchor="t" anchorCtr="0">
            <a:noAutofit/>
          </a:bodyPr>
          <a:lstStyle/>
          <a:p>
            <a:pPr marL="0" indent="0"/>
            <a:r>
              <a:rPr lang="es-MX" dirty="0"/>
              <a:t>Monto $22.500.000.-, Subsecretaría de Prevención del Delito.</a:t>
            </a:r>
          </a:p>
        </p:txBody>
      </p:sp>
      <p:sp>
        <p:nvSpPr>
          <p:cNvPr id="157" name="Google Shape;157;p26"/>
          <p:cNvSpPr txBox="1">
            <a:spLocks noGrp="1"/>
          </p:cNvSpPr>
          <p:nvPr>
            <p:ph type="title" idx="18"/>
          </p:nvPr>
        </p:nvSpPr>
        <p:spPr>
          <a:xfrm>
            <a:off x="961606" y="353189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11</a:t>
            </a:r>
            <a:endParaRPr dirty="0">
              <a:solidFill>
                <a:schemeClr val="accent4">
                  <a:lumMod val="60000"/>
                  <a:lumOff val="40000"/>
                </a:schemeClr>
              </a:solidFill>
            </a:endParaRPr>
          </a:p>
        </p:txBody>
      </p:sp>
      <p:sp>
        <p:nvSpPr>
          <p:cNvPr id="2" name="Google Shape;155;p26">
            <a:extLst>
              <a:ext uri="{FF2B5EF4-FFF2-40B4-BE49-F238E27FC236}">
                <a16:creationId xmlns:a16="http://schemas.microsoft.com/office/drawing/2014/main" id="{A0C6795E-C081-062C-DD9E-B41462891DA3}"/>
              </a:ext>
            </a:extLst>
          </p:cNvPr>
          <p:cNvSpPr txBox="1">
            <a:spLocks/>
          </p:cNvSpPr>
          <p:nvPr/>
        </p:nvSpPr>
        <p:spPr>
          <a:xfrm>
            <a:off x="2153636" y="4248104"/>
            <a:ext cx="55771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s-MX" dirty="0"/>
              <a:t>Construcción Sistema de Alcantarillado y P.T.A.S Localidad de San Fabián de </a:t>
            </a:r>
            <a:r>
              <a:rPr lang="es-MX" dirty="0" err="1"/>
              <a:t>Alico</a:t>
            </a:r>
            <a:r>
              <a:rPr lang="es-MX" dirty="0"/>
              <a:t>.</a:t>
            </a:r>
            <a:endParaRPr lang="es-CL" dirty="0"/>
          </a:p>
        </p:txBody>
      </p:sp>
      <p:sp>
        <p:nvSpPr>
          <p:cNvPr id="3" name="Google Shape;156;p26">
            <a:extLst>
              <a:ext uri="{FF2B5EF4-FFF2-40B4-BE49-F238E27FC236}">
                <a16:creationId xmlns:a16="http://schemas.microsoft.com/office/drawing/2014/main" id="{DDA6451D-06E3-F646-2F29-435F3721DFE7}"/>
              </a:ext>
            </a:extLst>
          </p:cNvPr>
          <p:cNvSpPr txBox="1">
            <a:spLocks/>
          </p:cNvSpPr>
          <p:nvPr/>
        </p:nvSpPr>
        <p:spPr>
          <a:xfrm>
            <a:off x="2153634" y="4661253"/>
            <a:ext cx="3644493" cy="27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s-MX" dirty="0"/>
              <a:t>Monto $8.512.916.000.-, Gobierno Regional de Ñuble.</a:t>
            </a:r>
          </a:p>
        </p:txBody>
      </p:sp>
      <p:sp>
        <p:nvSpPr>
          <p:cNvPr id="4" name="Google Shape;157;p26">
            <a:extLst>
              <a:ext uri="{FF2B5EF4-FFF2-40B4-BE49-F238E27FC236}">
                <a16:creationId xmlns:a16="http://schemas.microsoft.com/office/drawing/2014/main" id="{640CE2F4-2970-0C8F-1C8A-EA7E7820772B}"/>
              </a:ext>
            </a:extLst>
          </p:cNvPr>
          <p:cNvSpPr txBox="1">
            <a:spLocks/>
          </p:cNvSpPr>
          <p:nvPr/>
        </p:nvSpPr>
        <p:spPr>
          <a:xfrm>
            <a:off x="965326" y="4308765"/>
            <a:ext cx="15735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dirty="0">
                <a:solidFill>
                  <a:schemeClr val="accent4">
                    <a:lumMod val="60000"/>
                    <a:lumOff val="40000"/>
                  </a:schemeClr>
                </a:solidFill>
              </a:rPr>
              <a:t>12</a:t>
            </a:r>
          </a:p>
        </p:txBody>
      </p:sp>
    </p:spTree>
    <p:extLst>
      <p:ext uri="{BB962C8B-B14F-4D97-AF65-F5344CB8AC3E}">
        <p14:creationId xmlns:p14="http://schemas.microsoft.com/office/powerpoint/2010/main" val="3248613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3032276" cy="318760"/>
          </a:xfrm>
          <a:prstGeom prst="rect">
            <a:avLst/>
          </a:prstGeom>
        </p:spPr>
        <p:txBody>
          <a:bodyPr spcFirstLastPara="1" wrap="square" lIns="91425" tIns="91425" rIns="91425" bIns="91425" anchor="t" anchorCtr="0">
            <a:noAutofit/>
          </a:bodyPr>
          <a:lstStyle/>
          <a:p>
            <a:pPr marL="0" lvl="0" indent="0"/>
            <a:r>
              <a:rPr lang="es-MX" dirty="0"/>
              <a:t>Monto $ 188.496.000.-, Gobierno Regional de Ñuble.</a:t>
            </a:r>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Adquisición de 66 Equipos Desfibriladores para Establecimientos Educacionales de la Asociación Punilla, Región de Ñuble.</a:t>
            </a:r>
            <a:endParaRPr dirty="0"/>
          </a:p>
        </p:txBody>
      </p:sp>
      <p:sp>
        <p:nvSpPr>
          <p:cNvPr id="145" name="Google Shape;145;p26"/>
          <p:cNvSpPr txBox="1">
            <a:spLocks noGrp="1"/>
          </p:cNvSpPr>
          <p:nvPr>
            <p:ph type="title" idx="8"/>
          </p:nvPr>
        </p:nvSpPr>
        <p:spPr>
          <a:xfrm>
            <a:off x="961606" y="186254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lt1"/>
                </a:solidFill>
              </a:rPr>
              <a:t>15</a:t>
            </a:r>
            <a:endParaRPr dirty="0">
              <a:solidFill>
                <a:schemeClr val="lt1"/>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Actualización Plan regulador Comunal San Fabián.</a:t>
            </a:r>
            <a:endParaRPr dirty="0"/>
          </a:p>
        </p:txBody>
      </p:sp>
      <p:sp>
        <p:nvSpPr>
          <p:cNvPr id="147" name="Google Shape;147;p26"/>
          <p:cNvSpPr txBox="1">
            <a:spLocks noGrp="1"/>
          </p:cNvSpPr>
          <p:nvPr>
            <p:ph type="subTitle" idx="1"/>
          </p:nvPr>
        </p:nvSpPr>
        <p:spPr>
          <a:xfrm>
            <a:off x="2145817" y="693635"/>
            <a:ext cx="3257456" cy="327992"/>
          </a:xfrm>
          <a:prstGeom prst="rect">
            <a:avLst/>
          </a:prstGeom>
        </p:spPr>
        <p:txBody>
          <a:bodyPr spcFirstLastPara="1" wrap="square" lIns="91425" tIns="91425" rIns="91425" bIns="91425" anchor="t" anchorCtr="0">
            <a:noAutofit/>
          </a:bodyPr>
          <a:lstStyle/>
          <a:p>
            <a:pPr marL="0" lvl="0" indent="0"/>
            <a:r>
              <a:rPr lang="es-MX" dirty="0"/>
              <a:t>Monto $238.780.000.-, Gobierno Regional de Ñuble.</a:t>
            </a:r>
          </a:p>
        </p:txBody>
      </p:sp>
      <p:sp>
        <p:nvSpPr>
          <p:cNvPr id="148" name="Google Shape;148;p26"/>
          <p:cNvSpPr txBox="1">
            <a:spLocks noGrp="1"/>
          </p:cNvSpPr>
          <p:nvPr>
            <p:ph type="title" idx="2"/>
          </p:nvPr>
        </p:nvSpPr>
        <p:spPr>
          <a:xfrm>
            <a:off x="961606" y="327016"/>
            <a:ext cx="1739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accent4">
                    <a:lumMod val="60000"/>
                    <a:lumOff val="40000"/>
                  </a:schemeClr>
                </a:solidFill>
              </a:rPr>
              <a:t>13</a:t>
            </a:r>
            <a:endParaRPr dirty="0">
              <a:solidFill>
                <a:schemeClr val="accent4">
                  <a:lumMod val="60000"/>
                  <a:lumOff val="40000"/>
                </a:schemeClr>
              </a:solidFill>
            </a:endParaRPr>
          </a:p>
        </p:txBody>
      </p:sp>
      <p:sp>
        <p:nvSpPr>
          <p:cNvPr id="149" name="Google Shape;149;p26"/>
          <p:cNvSpPr txBox="1">
            <a:spLocks noGrp="1"/>
          </p:cNvSpPr>
          <p:nvPr>
            <p:ph type="ctrTitle" idx="3"/>
          </p:nvPr>
        </p:nvSpPr>
        <p:spPr>
          <a:xfrm>
            <a:off x="2147181" y="904815"/>
            <a:ext cx="5936946" cy="540265"/>
          </a:xfrm>
          <a:prstGeom prst="rect">
            <a:avLst/>
          </a:prstGeom>
        </p:spPr>
        <p:txBody>
          <a:bodyPr spcFirstLastPara="1" wrap="square" lIns="91425" tIns="91425" rIns="91425" bIns="91425" anchor="b" anchorCtr="0">
            <a:noAutofit/>
          </a:bodyPr>
          <a:lstStyle/>
          <a:p>
            <a:pPr lvl="0"/>
            <a:r>
              <a:rPr lang="es-MX" dirty="0"/>
              <a:t>Adquisición de Catres Clínicos, Comunas Integrantes Asociación Punilla, Región de Ñuble.</a:t>
            </a:r>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s-MX" dirty="0"/>
              <a:t>Monto $ 104.116.000.-, Gobierno Regional de Ñuble</a:t>
            </a:r>
          </a:p>
        </p:txBody>
      </p:sp>
      <p:sp>
        <p:nvSpPr>
          <p:cNvPr id="151" name="Google Shape;151;p26"/>
          <p:cNvSpPr txBox="1">
            <a:spLocks noGrp="1"/>
          </p:cNvSpPr>
          <p:nvPr>
            <p:ph type="title" idx="5"/>
          </p:nvPr>
        </p:nvSpPr>
        <p:spPr>
          <a:xfrm>
            <a:off x="961606" y="1027873"/>
            <a:ext cx="1615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bg1"/>
                </a:solidFill>
              </a:rPr>
              <a:t>14</a:t>
            </a:r>
            <a:endParaRPr dirty="0">
              <a:solidFill>
                <a:schemeClr val="bg1"/>
              </a:solidFill>
            </a:endParaRPr>
          </a:p>
        </p:txBody>
      </p:sp>
      <p:sp>
        <p:nvSpPr>
          <p:cNvPr id="152" name="Google Shape;152;p26"/>
          <p:cNvSpPr txBox="1">
            <a:spLocks noGrp="1"/>
          </p:cNvSpPr>
          <p:nvPr>
            <p:ph type="ctrTitle" idx="13"/>
          </p:nvPr>
        </p:nvSpPr>
        <p:spPr>
          <a:xfrm>
            <a:off x="2149916" y="2436996"/>
            <a:ext cx="5934211" cy="577800"/>
          </a:xfrm>
          <a:prstGeom prst="rect">
            <a:avLst/>
          </a:prstGeom>
        </p:spPr>
        <p:txBody>
          <a:bodyPr spcFirstLastPara="1" wrap="square" lIns="91425" tIns="91425" rIns="91425" bIns="91425" anchor="b" anchorCtr="0">
            <a:noAutofit/>
          </a:bodyPr>
          <a:lstStyle/>
          <a:p>
            <a:pPr lvl="0"/>
            <a:r>
              <a:rPr lang="es-MX" dirty="0"/>
              <a:t>Adquisición de 4 vehículos traslado de pacientes postrados y discapacitados, Asociación Punilla.</a:t>
            </a:r>
            <a:endParaRPr dirty="0"/>
          </a:p>
        </p:txBody>
      </p:sp>
      <p:sp>
        <p:nvSpPr>
          <p:cNvPr id="153" name="Google Shape;153;p26"/>
          <p:cNvSpPr txBox="1">
            <a:spLocks noGrp="1"/>
          </p:cNvSpPr>
          <p:nvPr>
            <p:ph type="subTitle" idx="14"/>
          </p:nvPr>
        </p:nvSpPr>
        <p:spPr>
          <a:xfrm>
            <a:off x="2149915" y="2850619"/>
            <a:ext cx="3032276" cy="319236"/>
          </a:xfrm>
          <a:prstGeom prst="rect">
            <a:avLst/>
          </a:prstGeom>
        </p:spPr>
        <p:txBody>
          <a:bodyPr spcFirstLastPara="1" wrap="square" lIns="91425" tIns="91425" rIns="91425" bIns="91425" anchor="t" anchorCtr="0">
            <a:noAutofit/>
          </a:bodyPr>
          <a:lstStyle/>
          <a:p>
            <a:pPr marL="0" lvl="0" indent="0"/>
            <a:r>
              <a:rPr lang="es-MX" dirty="0"/>
              <a:t>Monto $538.307.000.-, Gobierno Regional de Ñuble.</a:t>
            </a:r>
          </a:p>
        </p:txBody>
      </p:sp>
      <p:sp>
        <p:nvSpPr>
          <p:cNvPr id="154" name="Google Shape;154;p26"/>
          <p:cNvSpPr txBox="1">
            <a:spLocks noGrp="1"/>
          </p:cNvSpPr>
          <p:nvPr>
            <p:ph type="title" idx="15"/>
          </p:nvPr>
        </p:nvSpPr>
        <p:spPr>
          <a:xfrm>
            <a:off x="961606" y="2697223"/>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lt1"/>
                </a:solidFill>
              </a:rPr>
              <a:t>16</a:t>
            </a:r>
            <a:endParaRPr dirty="0">
              <a:solidFill>
                <a:schemeClr val="lt1"/>
              </a:solidFill>
            </a:endParaRPr>
          </a:p>
        </p:txBody>
      </p:sp>
      <p:sp>
        <p:nvSpPr>
          <p:cNvPr id="155" name="Google Shape;155;p26"/>
          <p:cNvSpPr txBox="1">
            <a:spLocks noGrp="1"/>
          </p:cNvSpPr>
          <p:nvPr>
            <p:ph type="ctrTitle" idx="16"/>
          </p:nvPr>
        </p:nvSpPr>
        <p:spPr>
          <a:xfrm>
            <a:off x="2149916" y="3273808"/>
            <a:ext cx="5684173" cy="577800"/>
          </a:xfrm>
          <a:prstGeom prst="rect">
            <a:avLst/>
          </a:prstGeom>
        </p:spPr>
        <p:txBody>
          <a:bodyPr spcFirstLastPara="1" wrap="square" lIns="91425" tIns="91425" rIns="91425" bIns="91425" anchor="b" anchorCtr="0">
            <a:noAutofit/>
          </a:bodyPr>
          <a:lstStyle/>
          <a:p>
            <a:pPr lvl="0"/>
            <a:r>
              <a:rPr lang="es-MX" dirty="0"/>
              <a:t>Reposición Camión Limpia Fosas, comuna de San Fabián; Asociación Punilla.</a:t>
            </a:r>
            <a:endParaRPr dirty="0"/>
          </a:p>
        </p:txBody>
      </p:sp>
      <p:sp>
        <p:nvSpPr>
          <p:cNvPr id="156" name="Google Shape;156;p26"/>
          <p:cNvSpPr txBox="1">
            <a:spLocks noGrp="1"/>
          </p:cNvSpPr>
          <p:nvPr>
            <p:ph type="subTitle" idx="17"/>
          </p:nvPr>
        </p:nvSpPr>
        <p:spPr>
          <a:xfrm>
            <a:off x="2149914" y="3686957"/>
            <a:ext cx="3107885" cy="363718"/>
          </a:xfrm>
          <a:prstGeom prst="rect">
            <a:avLst/>
          </a:prstGeom>
        </p:spPr>
        <p:txBody>
          <a:bodyPr spcFirstLastPara="1" wrap="square" lIns="91425" tIns="91425" rIns="91425" bIns="91425" anchor="t" anchorCtr="0">
            <a:noAutofit/>
          </a:bodyPr>
          <a:lstStyle/>
          <a:p>
            <a:pPr marL="0" lvl="0" indent="0"/>
            <a:r>
              <a:rPr lang="es-MX" dirty="0"/>
              <a:t>Monto $ 79.290.000.-, Gobierno Regional de Ñuble</a:t>
            </a:r>
          </a:p>
        </p:txBody>
      </p:sp>
      <p:sp>
        <p:nvSpPr>
          <p:cNvPr id="157" name="Google Shape;157;p26"/>
          <p:cNvSpPr txBox="1">
            <a:spLocks noGrp="1"/>
          </p:cNvSpPr>
          <p:nvPr>
            <p:ph type="title" idx="18"/>
          </p:nvPr>
        </p:nvSpPr>
        <p:spPr>
          <a:xfrm>
            <a:off x="961606" y="353189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bg1"/>
                </a:solidFill>
              </a:rPr>
              <a:t>17</a:t>
            </a:r>
            <a:endParaRPr dirty="0">
              <a:solidFill>
                <a:schemeClr val="bg1"/>
              </a:solidFill>
            </a:endParaRPr>
          </a:p>
        </p:txBody>
      </p:sp>
      <p:sp>
        <p:nvSpPr>
          <p:cNvPr id="2" name="Google Shape;155;p26">
            <a:extLst>
              <a:ext uri="{FF2B5EF4-FFF2-40B4-BE49-F238E27FC236}">
                <a16:creationId xmlns:a16="http://schemas.microsoft.com/office/drawing/2014/main" id="{A0C6795E-C081-062C-DD9E-B41462891DA3}"/>
              </a:ext>
            </a:extLst>
          </p:cNvPr>
          <p:cNvSpPr txBox="1">
            <a:spLocks/>
          </p:cNvSpPr>
          <p:nvPr/>
        </p:nvSpPr>
        <p:spPr>
          <a:xfrm>
            <a:off x="2153636" y="4050675"/>
            <a:ext cx="55771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s-MX" dirty="0"/>
              <a:t>Plan Médico Veterinario en tu Municipio 2022, Comuna de San Fabián.</a:t>
            </a:r>
            <a:endParaRPr lang="es-CL" dirty="0"/>
          </a:p>
        </p:txBody>
      </p:sp>
      <p:sp>
        <p:nvSpPr>
          <p:cNvPr id="3" name="Google Shape;156;p26">
            <a:extLst>
              <a:ext uri="{FF2B5EF4-FFF2-40B4-BE49-F238E27FC236}">
                <a16:creationId xmlns:a16="http://schemas.microsoft.com/office/drawing/2014/main" id="{DDA6451D-06E3-F646-2F29-435F3721DFE7}"/>
              </a:ext>
            </a:extLst>
          </p:cNvPr>
          <p:cNvSpPr txBox="1">
            <a:spLocks/>
          </p:cNvSpPr>
          <p:nvPr/>
        </p:nvSpPr>
        <p:spPr>
          <a:xfrm>
            <a:off x="2153634" y="4463824"/>
            <a:ext cx="3644493" cy="27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s-MX" dirty="0"/>
              <a:t>Monto $7.500.000.-, SUBDERE.</a:t>
            </a:r>
          </a:p>
        </p:txBody>
      </p:sp>
      <p:sp>
        <p:nvSpPr>
          <p:cNvPr id="4" name="Google Shape;157;p26">
            <a:extLst>
              <a:ext uri="{FF2B5EF4-FFF2-40B4-BE49-F238E27FC236}">
                <a16:creationId xmlns:a16="http://schemas.microsoft.com/office/drawing/2014/main" id="{640CE2F4-2970-0C8F-1C8A-EA7E7820772B}"/>
              </a:ext>
            </a:extLst>
          </p:cNvPr>
          <p:cNvSpPr txBox="1">
            <a:spLocks/>
          </p:cNvSpPr>
          <p:nvPr/>
        </p:nvSpPr>
        <p:spPr>
          <a:xfrm>
            <a:off x="965326" y="4308765"/>
            <a:ext cx="15735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dirty="0">
                <a:solidFill>
                  <a:srgbClr val="92D050"/>
                </a:solidFill>
              </a:rPr>
              <a:t>18</a:t>
            </a:r>
          </a:p>
        </p:txBody>
      </p:sp>
      <p:sp>
        <p:nvSpPr>
          <p:cNvPr id="22" name="Google Shape;147;p26"/>
          <p:cNvSpPr txBox="1">
            <a:spLocks/>
          </p:cNvSpPr>
          <p:nvPr/>
        </p:nvSpPr>
        <p:spPr>
          <a:xfrm>
            <a:off x="-34432" y="994809"/>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chemeClr val="bg1"/>
                </a:solidFill>
              </a:rPr>
              <a:t>APROBADOS PUNILLA</a:t>
            </a:r>
          </a:p>
        </p:txBody>
      </p:sp>
      <p:sp>
        <p:nvSpPr>
          <p:cNvPr id="23" name="Google Shape;147;p26"/>
          <p:cNvSpPr txBox="1">
            <a:spLocks/>
          </p:cNvSpPr>
          <p:nvPr/>
        </p:nvSpPr>
        <p:spPr>
          <a:xfrm>
            <a:off x="-27506" y="4269673"/>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rgbClr val="92D050"/>
                </a:solidFill>
              </a:rPr>
              <a:t>APROBADOS TECNICAMENTE</a:t>
            </a:r>
          </a:p>
        </p:txBody>
      </p:sp>
    </p:spTree>
    <p:extLst>
      <p:ext uri="{BB962C8B-B14F-4D97-AF65-F5344CB8AC3E}">
        <p14:creationId xmlns:p14="http://schemas.microsoft.com/office/powerpoint/2010/main" val="3137854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3032276" cy="318760"/>
          </a:xfrm>
          <a:prstGeom prst="rect">
            <a:avLst/>
          </a:prstGeom>
        </p:spPr>
        <p:txBody>
          <a:bodyPr spcFirstLastPara="1" wrap="square" lIns="91425" tIns="91425" rIns="91425" bIns="91425" anchor="t" anchorCtr="0">
            <a:noAutofit/>
          </a:bodyPr>
          <a:lstStyle/>
          <a:p>
            <a:pPr marL="0" lvl="0" indent="0"/>
            <a:r>
              <a:rPr lang="es-MX" dirty="0"/>
              <a:t>Monto $86.099.978.-, Gobierno Regional de Ñuble.</a:t>
            </a:r>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Construcción Pozo Profundo Sector los Monos en la Comuna de San Fabián.</a:t>
            </a:r>
            <a:endParaRPr dirty="0"/>
          </a:p>
        </p:txBody>
      </p:sp>
      <p:sp>
        <p:nvSpPr>
          <p:cNvPr id="145" name="Google Shape;145;p26"/>
          <p:cNvSpPr txBox="1">
            <a:spLocks noGrp="1"/>
          </p:cNvSpPr>
          <p:nvPr>
            <p:ph type="title" idx="8"/>
          </p:nvPr>
        </p:nvSpPr>
        <p:spPr>
          <a:xfrm>
            <a:off x="961606" y="186254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21</a:t>
            </a:r>
            <a:endParaRPr dirty="0">
              <a:solidFill>
                <a:srgbClr val="FFC000"/>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Plan Nacional de Mascota Protegida 2022, Comuna de San Fabián.</a:t>
            </a:r>
            <a:endParaRPr dirty="0"/>
          </a:p>
        </p:txBody>
      </p:sp>
      <p:sp>
        <p:nvSpPr>
          <p:cNvPr id="147" name="Google Shape;147;p26"/>
          <p:cNvSpPr txBox="1">
            <a:spLocks noGrp="1"/>
          </p:cNvSpPr>
          <p:nvPr>
            <p:ph type="subTitle" idx="1"/>
          </p:nvPr>
        </p:nvSpPr>
        <p:spPr>
          <a:xfrm>
            <a:off x="2145817" y="693635"/>
            <a:ext cx="3257456" cy="327992"/>
          </a:xfrm>
          <a:prstGeom prst="rect">
            <a:avLst/>
          </a:prstGeom>
        </p:spPr>
        <p:txBody>
          <a:bodyPr spcFirstLastPara="1" wrap="square" lIns="91425" tIns="91425" rIns="91425" bIns="91425" anchor="t" anchorCtr="0">
            <a:noAutofit/>
          </a:bodyPr>
          <a:lstStyle/>
          <a:p>
            <a:pPr marL="0" lvl="0" indent="0"/>
            <a:r>
              <a:rPr lang="es-MX" dirty="0"/>
              <a:t>Monto $3.118.395.-, SUBDERE.</a:t>
            </a:r>
          </a:p>
        </p:txBody>
      </p:sp>
      <p:sp>
        <p:nvSpPr>
          <p:cNvPr id="148" name="Google Shape;148;p26"/>
          <p:cNvSpPr txBox="1">
            <a:spLocks noGrp="1"/>
          </p:cNvSpPr>
          <p:nvPr>
            <p:ph type="title" idx="2"/>
          </p:nvPr>
        </p:nvSpPr>
        <p:spPr>
          <a:xfrm>
            <a:off x="961606" y="327016"/>
            <a:ext cx="1739100" cy="577800"/>
          </a:xfrm>
          <a:prstGeom prst="rect">
            <a:avLst/>
          </a:prstGeom>
          <a:noFill/>
          <a:ln>
            <a:noFill/>
          </a:ln>
        </p:spPr>
        <p:txBody>
          <a:bodyPr spcFirstLastPara="1" wrap="square" lIns="91425" tIns="91425" rIns="91425" bIns="91425" anchor="ctr" anchorCtr="0">
            <a:noAutofit/>
          </a:bodyPr>
          <a:lstStyle/>
          <a:p>
            <a:r>
              <a:rPr lang="es" dirty="0">
                <a:solidFill>
                  <a:srgbClr val="92D050"/>
                </a:solidFill>
                <a:sym typeface="Arial"/>
              </a:rPr>
              <a:t>19</a:t>
            </a:r>
            <a:endParaRPr dirty="0">
              <a:solidFill>
                <a:srgbClr val="92D050"/>
              </a:solidFill>
              <a:sym typeface="Arial"/>
            </a:endParaRPr>
          </a:p>
        </p:txBody>
      </p:sp>
      <p:sp>
        <p:nvSpPr>
          <p:cNvPr id="149" name="Google Shape;149;p26"/>
          <p:cNvSpPr txBox="1">
            <a:spLocks noGrp="1"/>
          </p:cNvSpPr>
          <p:nvPr>
            <p:ph type="ctrTitle" idx="3"/>
          </p:nvPr>
        </p:nvSpPr>
        <p:spPr>
          <a:xfrm>
            <a:off x="2147181" y="904815"/>
            <a:ext cx="5936946" cy="540265"/>
          </a:xfrm>
          <a:prstGeom prst="rect">
            <a:avLst/>
          </a:prstGeom>
        </p:spPr>
        <p:txBody>
          <a:bodyPr spcFirstLastPara="1" wrap="square" lIns="91425" tIns="91425" rIns="91425" bIns="91425" anchor="b" anchorCtr="0">
            <a:noAutofit/>
          </a:bodyPr>
          <a:lstStyle/>
          <a:p>
            <a:pPr lvl="0"/>
            <a:r>
              <a:rPr lang="es-MX" dirty="0"/>
              <a:t>Centro de Salud Familiar, San Fabián.</a:t>
            </a:r>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s-MX" dirty="0"/>
              <a:t>Monto $5.676.716.353.-, Gobierno Regional de Ñuble.</a:t>
            </a:r>
          </a:p>
        </p:txBody>
      </p:sp>
      <p:sp>
        <p:nvSpPr>
          <p:cNvPr id="151" name="Google Shape;151;p26"/>
          <p:cNvSpPr txBox="1">
            <a:spLocks noGrp="1"/>
          </p:cNvSpPr>
          <p:nvPr>
            <p:ph type="title" idx="5"/>
          </p:nvPr>
        </p:nvSpPr>
        <p:spPr>
          <a:xfrm>
            <a:off x="961606" y="1027873"/>
            <a:ext cx="1615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20</a:t>
            </a:r>
            <a:endParaRPr dirty="0">
              <a:solidFill>
                <a:srgbClr val="FFC000"/>
              </a:solidFill>
            </a:endParaRPr>
          </a:p>
        </p:txBody>
      </p:sp>
      <p:sp>
        <p:nvSpPr>
          <p:cNvPr id="152" name="Google Shape;152;p26"/>
          <p:cNvSpPr txBox="1">
            <a:spLocks noGrp="1"/>
          </p:cNvSpPr>
          <p:nvPr>
            <p:ph type="ctrTitle" idx="13"/>
          </p:nvPr>
        </p:nvSpPr>
        <p:spPr>
          <a:xfrm>
            <a:off x="2149916" y="2436996"/>
            <a:ext cx="5934211" cy="577800"/>
          </a:xfrm>
          <a:prstGeom prst="rect">
            <a:avLst/>
          </a:prstGeom>
        </p:spPr>
        <p:txBody>
          <a:bodyPr spcFirstLastPara="1" wrap="square" lIns="91425" tIns="91425" rIns="91425" bIns="91425" anchor="b" anchorCtr="0">
            <a:noAutofit/>
          </a:bodyPr>
          <a:lstStyle/>
          <a:p>
            <a:pPr lvl="0"/>
            <a:r>
              <a:rPr lang="es-MX" dirty="0"/>
              <a:t>Construcción Pozo Profundo Sector el Maitenal en la Comuna de San Fabián.</a:t>
            </a:r>
            <a:endParaRPr dirty="0"/>
          </a:p>
        </p:txBody>
      </p:sp>
      <p:sp>
        <p:nvSpPr>
          <p:cNvPr id="153" name="Google Shape;153;p26"/>
          <p:cNvSpPr txBox="1">
            <a:spLocks noGrp="1"/>
          </p:cNvSpPr>
          <p:nvPr>
            <p:ph type="subTitle" idx="14"/>
          </p:nvPr>
        </p:nvSpPr>
        <p:spPr>
          <a:xfrm>
            <a:off x="2149915" y="2850619"/>
            <a:ext cx="3032276" cy="319236"/>
          </a:xfrm>
          <a:prstGeom prst="rect">
            <a:avLst/>
          </a:prstGeom>
        </p:spPr>
        <p:txBody>
          <a:bodyPr spcFirstLastPara="1" wrap="square" lIns="91425" tIns="91425" rIns="91425" bIns="91425" anchor="t" anchorCtr="0">
            <a:noAutofit/>
          </a:bodyPr>
          <a:lstStyle/>
          <a:p>
            <a:pPr marL="0" lvl="0" indent="0"/>
            <a:r>
              <a:rPr lang="es-MX" dirty="0"/>
              <a:t>Monto $107.515.192.-, Gobierno Regional de Ñuble.</a:t>
            </a:r>
          </a:p>
        </p:txBody>
      </p:sp>
      <p:sp>
        <p:nvSpPr>
          <p:cNvPr id="154" name="Google Shape;154;p26"/>
          <p:cNvSpPr txBox="1">
            <a:spLocks noGrp="1"/>
          </p:cNvSpPr>
          <p:nvPr>
            <p:ph type="title" idx="15"/>
          </p:nvPr>
        </p:nvSpPr>
        <p:spPr>
          <a:xfrm>
            <a:off x="961606" y="2697223"/>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22</a:t>
            </a:r>
            <a:endParaRPr dirty="0">
              <a:solidFill>
                <a:srgbClr val="FFC000"/>
              </a:solidFill>
            </a:endParaRPr>
          </a:p>
        </p:txBody>
      </p:sp>
      <p:sp>
        <p:nvSpPr>
          <p:cNvPr id="155" name="Google Shape;155;p26"/>
          <p:cNvSpPr txBox="1">
            <a:spLocks noGrp="1"/>
          </p:cNvSpPr>
          <p:nvPr>
            <p:ph type="ctrTitle" idx="16"/>
          </p:nvPr>
        </p:nvSpPr>
        <p:spPr>
          <a:xfrm>
            <a:off x="2149916" y="3273808"/>
            <a:ext cx="5684173" cy="577800"/>
          </a:xfrm>
          <a:prstGeom prst="rect">
            <a:avLst/>
          </a:prstGeom>
        </p:spPr>
        <p:txBody>
          <a:bodyPr spcFirstLastPara="1" wrap="square" lIns="91425" tIns="91425" rIns="91425" bIns="91425" anchor="b" anchorCtr="0">
            <a:noAutofit/>
          </a:bodyPr>
          <a:lstStyle/>
          <a:p>
            <a:pPr lvl="0"/>
            <a:r>
              <a:rPr lang="es-MX" dirty="0"/>
              <a:t>Construcción Cubierta y Camarines Estadio Municipal, Comuna de San Fabián.</a:t>
            </a:r>
            <a:endParaRPr dirty="0"/>
          </a:p>
        </p:txBody>
      </p:sp>
      <p:sp>
        <p:nvSpPr>
          <p:cNvPr id="156" name="Google Shape;156;p26"/>
          <p:cNvSpPr txBox="1">
            <a:spLocks noGrp="1"/>
          </p:cNvSpPr>
          <p:nvPr>
            <p:ph type="subTitle" idx="17"/>
          </p:nvPr>
        </p:nvSpPr>
        <p:spPr>
          <a:xfrm>
            <a:off x="2149914" y="3686957"/>
            <a:ext cx="3107885" cy="363718"/>
          </a:xfrm>
          <a:prstGeom prst="rect">
            <a:avLst/>
          </a:prstGeom>
        </p:spPr>
        <p:txBody>
          <a:bodyPr spcFirstLastPara="1" wrap="square" lIns="91425" tIns="91425" rIns="91425" bIns="91425" anchor="t" anchorCtr="0">
            <a:noAutofit/>
          </a:bodyPr>
          <a:lstStyle/>
          <a:p>
            <a:pPr marL="0" lvl="0" indent="0"/>
            <a:r>
              <a:rPr lang="es-MX" dirty="0"/>
              <a:t>Monto $112.568.000.-, Gobierno Regional de Ñuble.</a:t>
            </a:r>
          </a:p>
        </p:txBody>
      </p:sp>
      <p:sp>
        <p:nvSpPr>
          <p:cNvPr id="157" name="Google Shape;157;p26"/>
          <p:cNvSpPr txBox="1">
            <a:spLocks noGrp="1"/>
          </p:cNvSpPr>
          <p:nvPr>
            <p:ph type="title" idx="18"/>
          </p:nvPr>
        </p:nvSpPr>
        <p:spPr>
          <a:xfrm>
            <a:off x="961606" y="353189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23</a:t>
            </a:r>
            <a:endParaRPr dirty="0">
              <a:solidFill>
                <a:srgbClr val="FFC000"/>
              </a:solidFill>
            </a:endParaRPr>
          </a:p>
        </p:txBody>
      </p:sp>
      <p:sp>
        <p:nvSpPr>
          <p:cNvPr id="2" name="Google Shape;155;p26">
            <a:extLst>
              <a:ext uri="{FF2B5EF4-FFF2-40B4-BE49-F238E27FC236}">
                <a16:creationId xmlns:a16="http://schemas.microsoft.com/office/drawing/2014/main" id="{A0C6795E-C081-062C-DD9E-B41462891DA3}"/>
              </a:ext>
            </a:extLst>
          </p:cNvPr>
          <p:cNvSpPr txBox="1">
            <a:spLocks/>
          </p:cNvSpPr>
          <p:nvPr/>
        </p:nvSpPr>
        <p:spPr>
          <a:xfrm>
            <a:off x="2153636" y="4050675"/>
            <a:ext cx="55771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s-MX" dirty="0"/>
              <a:t>Construcción Oficinas Municipales, Comuna de San Fabián, </a:t>
            </a:r>
            <a:endParaRPr lang="es-CL" dirty="0"/>
          </a:p>
        </p:txBody>
      </p:sp>
      <p:sp>
        <p:nvSpPr>
          <p:cNvPr id="3" name="Google Shape;156;p26">
            <a:extLst>
              <a:ext uri="{FF2B5EF4-FFF2-40B4-BE49-F238E27FC236}">
                <a16:creationId xmlns:a16="http://schemas.microsoft.com/office/drawing/2014/main" id="{DDA6451D-06E3-F646-2F29-435F3721DFE7}"/>
              </a:ext>
            </a:extLst>
          </p:cNvPr>
          <p:cNvSpPr txBox="1">
            <a:spLocks/>
          </p:cNvSpPr>
          <p:nvPr/>
        </p:nvSpPr>
        <p:spPr>
          <a:xfrm>
            <a:off x="2153634" y="4463824"/>
            <a:ext cx="3644493" cy="27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s-MX" dirty="0"/>
              <a:t>Monto $110.555.000.-, Gobierno Regional de Ñuble.</a:t>
            </a:r>
          </a:p>
        </p:txBody>
      </p:sp>
      <p:sp>
        <p:nvSpPr>
          <p:cNvPr id="4" name="Google Shape;157;p26">
            <a:extLst>
              <a:ext uri="{FF2B5EF4-FFF2-40B4-BE49-F238E27FC236}">
                <a16:creationId xmlns:a16="http://schemas.microsoft.com/office/drawing/2014/main" id="{640CE2F4-2970-0C8F-1C8A-EA7E7820772B}"/>
              </a:ext>
            </a:extLst>
          </p:cNvPr>
          <p:cNvSpPr txBox="1">
            <a:spLocks/>
          </p:cNvSpPr>
          <p:nvPr/>
        </p:nvSpPr>
        <p:spPr>
          <a:xfrm>
            <a:off x="965326" y="4308765"/>
            <a:ext cx="15735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dirty="0">
                <a:solidFill>
                  <a:srgbClr val="FFC000"/>
                </a:solidFill>
              </a:rPr>
              <a:t>24</a:t>
            </a:r>
          </a:p>
        </p:txBody>
      </p:sp>
      <p:sp>
        <p:nvSpPr>
          <p:cNvPr id="22" name="Google Shape;147;p26"/>
          <p:cNvSpPr txBox="1">
            <a:spLocks/>
          </p:cNvSpPr>
          <p:nvPr/>
        </p:nvSpPr>
        <p:spPr>
          <a:xfrm>
            <a:off x="-34432" y="994809"/>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rgbClr val="FFC000"/>
                </a:solidFill>
              </a:rPr>
              <a:t>DESARROLLO</a:t>
            </a:r>
          </a:p>
          <a:p>
            <a:pPr marL="0" indent="0" algn="r"/>
            <a:r>
              <a:rPr lang="es-MX" b="1" dirty="0">
                <a:solidFill>
                  <a:srgbClr val="FFC000"/>
                </a:solidFill>
              </a:rPr>
              <a:t>TÉCNICO</a:t>
            </a:r>
          </a:p>
        </p:txBody>
      </p:sp>
    </p:spTree>
    <p:extLst>
      <p:ext uri="{BB962C8B-B14F-4D97-AF65-F5344CB8AC3E}">
        <p14:creationId xmlns:p14="http://schemas.microsoft.com/office/powerpoint/2010/main" val="82604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9" name="Google Shape;207;p30"/>
          <p:cNvSpPr/>
          <p:nvPr/>
        </p:nvSpPr>
        <p:spPr>
          <a:xfrm rot="-5400000">
            <a:off x="6874863" y="2239429"/>
            <a:ext cx="2472814" cy="2065467"/>
          </a:xfrm>
          <a:prstGeom prst="rect">
            <a:avLst/>
          </a:prstGeom>
          <a:gradFill>
            <a:gsLst>
              <a:gs pos="0">
                <a:srgbClr val="908269">
                  <a:alpha val="4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descr="G:\Mi unidad\CUENTA PÚBLICA\CUENTA PÚBLICA 2022\foto concejo.jfif"/>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374" y="2035757"/>
            <a:ext cx="6584793" cy="2472815"/>
          </a:xfrm>
          <a:prstGeom prst="rect">
            <a:avLst/>
          </a:prstGeom>
          <a:noFill/>
          <a:ln>
            <a:noFill/>
          </a:ln>
        </p:spPr>
      </p:pic>
      <p:sp>
        <p:nvSpPr>
          <p:cNvPr id="203" name="Google Shape;203;p30"/>
          <p:cNvSpPr/>
          <p:nvPr/>
        </p:nvSpPr>
        <p:spPr>
          <a:xfrm rot="-5400000">
            <a:off x="2106872" y="-338982"/>
            <a:ext cx="1057500" cy="325594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a:spLocks noGrp="1"/>
          </p:cNvSpPr>
          <p:nvPr>
            <p:ph type="ctrTitle"/>
          </p:nvPr>
        </p:nvSpPr>
        <p:spPr>
          <a:xfrm>
            <a:off x="995394" y="754473"/>
            <a:ext cx="3407782" cy="106326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800" dirty="0">
                <a:solidFill>
                  <a:schemeClr val="lt1"/>
                </a:solidFill>
              </a:rPr>
              <a:t>CONCEJO MUNICIPAL 21-24</a:t>
            </a:r>
            <a:endParaRPr sz="2800" dirty="0">
              <a:solidFill>
                <a:schemeClr val="lt1"/>
              </a:solidFill>
            </a:endParaRPr>
          </a:p>
        </p:txBody>
      </p:sp>
      <p:sp>
        <p:nvSpPr>
          <p:cNvPr id="206" name="Google Shape;206;p30"/>
          <p:cNvSpPr txBox="1">
            <a:spLocks noGrp="1"/>
          </p:cNvSpPr>
          <p:nvPr>
            <p:ph type="subTitle" idx="1"/>
          </p:nvPr>
        </p:nvSpPr>
        <p:spPr>
          <a:xfrm>
            <a:off x="4263593" y="712878"/>
            <a:ext cx="2723015" cy="1042814"/>
          </a:xfrm>
          <a:prstGeom prst="rect">
            <a:avLst/>
          </a:prstGeom>
        </p:spPr>
        <p:txBody>
          <a:bodyPr spcFirstLastPara="1" wrap="square" lIns="91425" tIns="91425" rIns="91425" bIns="91425" anchor="t" anchorCtr="0">
            <a:noAutofit/>
          </a:bodyPr>
          <a:lstStyle/>
          <a:p>
            <a:pPr marL="0" lvl="0" indent="0" algn="just"/>
            <a:r>
              <a:rPr lang="es-MX" dirty="0"/>
              <a:t>En cada municipalidad habrá un concejo de carácter normativo, resolutivo y fiscalizador, encargado de hacer efectiva la participación de la comunidad local y de ejercer las atribuciones que señala esta ley.</a:t>
            </a:r>
            <a:endParaRPr dirty="0"/>
          </a:p>
        </p:txBody>
      </p:sp>
      <p:sp>
        <p:nvSpPr>
          <p:cNvPr id="207" name="Google Shape;207;p30"/>
          <p:cNvSpPr/>
          <p:nvPr/>
        </p:nvSpPr>
        <p:spPr>
          <a:xfrm rot="-5400000">
            <a:off x="6600" y="1909907"/>
            <a:ext cx="1057500" cy="1070700"/>
          </a:xfrm>
          <a:prstGeom prst="rect">
            <a:avLst/>
          </a:prstGeom>
          <a:gradFill>
            <a:gsLst>
              <a:gs pos="0">
                <a:srgbClr val="908269">
                  <a:alpha val="4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p30"/>
          <p:cNvSpPr txBox="1">
            <a:spLocks/>
          </p:cNvSpPr>
          <p:nvPr/>
        </p:nvSpPr>
        <p:spPr>
          <a:xfrm>
            <a:off x="7147977" y="2014925"/>
            <a:ext cx="1920719" cy="26012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2pPr>
            <a:lvl3pPr marL="1371600" marR="0" lvl="2"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3pPr>
            <a:lvl4pPr marL="1828800" marR="0" lvl="3"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4pPr>
            <a:lvl5pPr marL="2286000" marR="0" lvl="4"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5pPr>
            <a:lvl6pPr marL="2743200" marR="0" lvl="5"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6pPr>
            <a:lvl7pPr marL="3200400" marR="0" lvl="6"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7pPr>
            <a:lvl8pPr marL="3657600" marR="0" lvl="7"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8pPr>
            <a:lvl9pPr marL="4114800" marR="0" lvl="8"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9pPr>
          </a:lstStyle>
          <a:p>
            <a:pPr marL="171450" indent="-171450" algn="l">
              <a:buFont typeface="Arial" panose="020B0604020202020204" pitchFamily="34" charset="0"/>
              <a:buChar char="•"/>
            </a:pPr>
            <a:r>
              <a:rPr lang="es-MX" dirty="0"/>
              <a:t>Evelyn Alejandra Troncoso Sepúlveda.</a:t>
            </a:r>
          </a:p>
          <a:p>
            <a:pPr marL="171450" indent="-171450" algn="l">
              <a:buFont typeface="Arial" panose="020B0604020202020204" pitchFamily="34" charset="0"/>
              <a:buChar char="•"/>
            </a:pPr>
            <a:r>
              <a:rPr lang="es-MX" dirty="0"/>
              <a:t>Carlos Patricio Orellana </a:t>
            </a:r>
            <a:r>
              <a:rPr lang="es-MX" dirty="0" err="1"/>
              <a:t>Orellana</a:t>
            </a:r>
            <a:r>
              <a:rPr lang="es-MX" dirty="0"/>
              <a:t>.</a:t>
            </a:r>
          </a:p>
          <a:p>
            <a:pPr marL="171450" indent="-171450" algn="l">
              <a:buFont typeface="Arial" panose="020B0604020202020204" pitchFamily="34" charset="0"/>
              <a:buChar char="•"/>
            </a:pPr>
            <a:r>
              <a:rPr lang="es-MX" dirty="0"/>
              <a:t>Maximiliano Alberto Quiñones Fuentes.</a:t>
            </a:r>
          </a:p>
          <a:p>
            <a:pPr marL="171450" indent="-171450" algn="l">
              <a:buFont typeface="Arial" panose="020B0604020202020204" pitchFamily="34" charset="0"/>
              <a:buChar char="•"/>
            </a:pPr>
            <a:r>
              <a:rPr lang="es-MX" dirty="0"/>
              <a:t>Juan Guillermo Quiroga Navarrete.</a:t>
            </a:r>
          </a:p>
          <a:p>
            <a:pPr marL="171450" indent="-171450" algn="l">
              <a:buFont typeface="Arial" panose="020B0604020202020204" pitchFamily="34" charset="0"/>
              <a:buChar char="•"/>
            </a:pPr>
            <a:r>
              <a:rPr lang="es-MX" dirty="0"/>
              <a:t>Francisco Abner Lara Villa.</a:t>
            </a:r>
          </a:p>
          <a:p>
            <a:pPr marL="171450" indent="-171450" algn="l">
              <a:buFont typeface="Arial" panose="020B0604020202020204" pitchFamily="34" charset="0"/>
              <a:buChar char="•"/>
            </a:pPr>
            <a:r>
              <a:rPr lang="es-MX" dirty="0"/>
              <a:t>Fernando Enrique Jiménez Benavides.</a:t>
            </a:r>
          </a:p>
          <a:p>
            <a:pPr marL="0" indent="0" algn="l"/>
            <a:endParaRPr lang="es-MX" dirty="0"/>
          </a:p>
          <a:p>
            <a:pPr marL="0" indent="0" algn="l"/>
            <a:r>
              <a:rPr lang="es-MX"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3032276" cy="318760"/>
          </a:xfrm>
          <a:prstGeom prst="rect">
            <a:avLst/>
          </a:prstGeom>
        </p:spPr>
        <p:txBody>
          <a:bodyPr spcFirstLastPara="1" wrap="square" lIns="91425" tIns="91425" rIns="91425" bIns="91425" anchor="t" anchorCtr="0">
            <a:noAutofit/>
          </a:bodyPr>
          <a:lstStyle/>
          <a:p>
            <a:pPr marL="0" lvl="0" indent="0"/>
            <a:r>
              <a:rPr lang="es-MX" dirty="0"/>
              <a:t>Monto $62.733.000.-, Gobierno Regional de Ñuble.</a:t>
            </a:r>
          </a:p>
          <a:p>
            <a:pPr marL="0" lvl="0" indent="0"/>
            <a:endParaRPr lang="es-MX" dirty="0"/>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Construcción </a:t>
            </a:r>
            <a:r>
              <a:rPr lang="es-MX" dirty="0" err="1"/>
              <a:t>Multicancha</a:t>
            </a:r>
            <a:r>
              <a:rPr lang="es-MX" dirty="0"/>
              <a:t> Escuela de Caracol Comuna de San Fabián.</a:t>
            </a:r>
            <a:endParaRPr dirty="0"/>
          </a:p>
        </p:txBody>
      </p:sp>
      <p:sp>
        <p:nvSpPr>
          <p:cNvPr id="145" name="Google Shape;145;p26"/>
          <p:cNvSpPr txBox="1">
            <a:spLocks noGrp="1"/>
          </p:cNvSpPr>
          <p:nvPr>
            <p:ph type="title" idx="8"/>
          </p:nvPr>
        </p:nvSpPr>
        <p:spPr>
          <a:xfrm>
            <a:off x="961606" y="186254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27</a:t>
            </a:r>
            <a:endParaRPr dirty="0">
              <a:solidFill>
                <a:srgbClr val="FFC000"/>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Construcción Campo Solar y Red de Iluminación Paso Ancho, Comuna de San Fabián.</a:t>
            </a:r>
            <a:endParaRPr dirty="0"/>
          </a:p>
        </p:txBody>
      </p:sp>
      <p:sp>
        <p:nvSpPr>
          <p:cNvPr id="147" name="Google Shape;147;p26"/>
          <p:cNvSpPr txBox="1">
            <a:spLocks noGrp="1"/>
          </p:cNvSpPr>
          <p:nvPr>
            <p:ph type="subTitle" idx="1"/>
          </p:nvPr>
        </p:nvSpPr>
        <p:spPr>
          <a:xfrm>
            <a:off x="2145817" y="693635"/>
            <a:ext cx="3257456" cy="327992"/>
          </a:xfrm>
          <a:prstGeom prst="rect">
            <a:avLst/>
          </a:prstGeom>
        </p:spPr>
        <p:txBody>
          <a:bodyPr spcFirstLastPara="1" wrap="square" lIns="91425" tIns="91425" rIns="91425" bIns="91425" anchor="t" anchorCtr="0">
            <a:noAutofit/>
          </a:bodyPr>
          <a:lstStyle/>
          <a:p>
            <a:pPr marL="0" lvl="0" indent="0"/>
            <a:r>
              <a:rPr lang="es-MX" dirty="0"/>
              <a:t>Monto $79.337.000.-, Gobierno Regional de Ñuble.</a:t>
            </a:r>
          </a:p>
        </p:txBody>
      </p:sp>
      <p:sp>
        <p:nvSpPr>
          <p:cNvPr id="148" name="Google Shape;148;p26"/>
          <p:cNvSpPr txBox="1">
            <a:spLocks noGrp="1"/>
          </p:cNvSpPr>
          <p:nvPr>
            <p:ph type="title" idx="2"/>
          </p:nvPr>
        </p:nvSpPr>
        <p:spPr>
          <a:xfrm>
            <a:off x="961606" y="327016"/>
            <a:ext cx="1739100" cy="577800"/>
          </a:xfrm>
          <a:prstGeom prst="rect">
            <a:avLst/>
          </a:prstGeom>
          <a:noFill/>
          <a:ln>
            <a:noFill/>
          </a:ln>
        </p:spPr>
        <p:txBody>
          <a:bodyPr spcFirstLastPara="1" wrap="square" lIns="91425" tIns="91425" rIns="91425" bIns="91425" anchor="ctr" anchorCtr="0">
            <a:noAutofit/>
          </a:bodyPr>
          <a:lstStyle/>
          <a:p>
            <a:r>
              <a:rPr lang="es" dirty="0">
                <a:solidFill>
                  <a:srgbClr val="FFC000"/>
                </a:solidFill>
                <a:sym typeface="Arial"/>
              </a:rPr>
              <a:t>25</a:t>
            </a:r>
            <a:endParaRPr dirty="0">
              <a:solidFill>
                <a:srgbClr val="FFC000"/>
              </a:solidFill>
              <a:sym typeface="Arial"/>
            </a:endParaRPr>
          </a:p>
        </p:txBody>
      </p:sp>
      <p:sp>
        <p:nvSpPr>
          <p:cNvPr id="149" name="Google Shape;149;p26"/>
          <p:cNvSpPr txBox="1">
            <a:spLocks noGrp="1"/>
          </p:cNvSpPr>
          <p:nvPr>
            <p:ph type="ctrTitle" idx="3"/>
          </p:nvPr>
        </p:nvSpPr>
        <p:spPr>
          <a:xfrm>
            <a:off x="2147181" y="904815"/>
            <a:ext cx="5936946" cy="540265"/>
          </a:xfrm>
          <a:prstGeom prst="rect">
            <a:avLst/>
          </a:prstGeom>
        </p:spPr>
        <p:txBody>
          <a:bodyPr spcFirstLastPara="1" wrap="square" lIns="91425" tIns="91425" rIns="91425" bIns="91425" anchor="b" anchorCtr="0">
            <a:noAutofit/>
          </a:bodyPr>
          <a:lstStyle/>
          <a:p>
            <a:pPr lvl="0"/>
            <a:r>
              <a:rPr lang="es-MX" dirty="0"/>
              <a:t>Construcción Iluminación Solar en la Comuna de San Fabián.</a:t>
            </a:r>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s-MX" dirty="0"/>
              <a:t>Monto 83.606.000.-, Gobierno Regional de Ñuble.</a:t>
            </a:r>
          </a:p>
        </p:txBody>
      </p:sp>
      <p:sp>
        <p:nvSpPr>
          <p:cNvPr id="151" name="Google Shape;151;p26"/>
          <p:cNvSpPr txBox="1">
            <a:spLocks noGrp="1"/>
          </p:cNvSpPr>
          <p:nvPr>
            <p:ph type="title" idx="5"/>
          </p:nvPr>
        </p:nvSpPr>
        <p:spPr>
          <a:xfrm>
            <a:off x="961606" y="1027873"/>
            <a:ext cx="1615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26</a:t>
            </a:r>
            <a:endParaRPr dirty="0">
              <a:solidFill>
                <a:srgbClr val="FFC000"/>
              </a:solidFill>
            </a:endParaRPr>
          </a:p>
        </p:txBody>
      </p:sp>
      <p:sp>
        <p:nvSpPr>
          <p:cNvPr id="152" name="Google Shape;152;p26"/>
          <p:cNvSpPr txBox="1">
            <a:spLocks noGrp="1"/>
          </p:cNvSpPr>
          <p:nvPr>
            <p:ph type="ctrTitle" idx="13"/>
          </p:nvPr>
        </p:nvSpPr>
        <p:spPr>
          <a:xfrm>
            <a:off x="2149916" y="2436996"/>
            <a:ext cx="5934211" cy="577800"/>
          </a:xfrm>
          <a:prstGeom prst="rect">
            <a:avLst/>
          </a:prstGeom>
        </p:spPr>
        <p:txBody>
          <a:bodyPr spcFirstLastPara="1" wrap="square" lIns="91425" tIns="91425" rIns="91425" bIns="91425" anchor="b" anchorCtr="0">
            <a:noAutofit/>
          </a:bodyPr>
          <a:lstStyle/>
          <a:p>
            <a:pPr lvl="0"/>
            <a:r>
              <a:rPr lang="es-MX" dirty="0"/>
              <a:t>Construcción </a:t>
            </a:r>
            <a:r>
              <a:rPr lang="es-MX" dirty="0" err="1"/>
              <a:t>Multicancha</a:t>
            </a:r>
            <a:r>
              <a:rPr lang="es-MX" dirty="0"/>
              <a:t> la Montaña, Comuna de San Fabián, </a:t>
            </a:r>
            <a:endParaRPr dirty="0"/>
          </a:p>
        </p:txBody>
      </p:sp>
      <p:sp>
        <p:nvSpPr>
          <p:cNvPr id="153" name="Google Shape;153;p26"/>
          <p:cNvSpPr txBox="1">
            <a:spLocks noGrp="1"/>
          </p:cNvSpPr>
          <p:nvPr>
            <p:ph type="subTitle" idx="14"/>
          </p:nvPr>
        </p:nvSpPr>
        <p:spPr>
          <a:xfrm>
            <a:off x="2149915" y="2850619"/>
            <a:ext cx="3032276" cy="319236"/>
          </a:xfrm>
          <a:prstGeom prst="rect">
            <a:avLst/>
          </a:prstGeom>
        </p:spPr>
        <p:txBody>
          <a:bodyPr spcFirstLastPara="1" wrap="square" lIns="91425" tIns="91425" rIns="91425" bIns="91425" anchor="t" anchorCtr="0">
            <a:noAutofit/>
          </a:bodyPr>
          <a:lstStyle/>
          <a:p>
            <a:pPr marL="0" lvl="0" indent="0"/>
            <a:r>
              <a:rPr lang="es-MX" dirty="0"/>
              <a:t>Monto $59.734.000.-, Gobierno Regional de Ñuble.</a:t>
            </a:r>
          </a:p>
          <a:p>
            <a:pPr marL="0" lvl="0" indent="0"/>
            <a:endParaRPr lang="es-MX" dirty="0"/>
          </a:p>
        </p:txBody>
      </p:sp>
      <p:sp>
        <p:nvSpPr>
          <p:cNvPr id="154" name="Google Shape;154;p26"/>
          <p:cNvSpPr txBox="1">
            <a:spLocks noGrp="1"/>
          </p:cNvSpPr>
          <p:nvPr>
            <p:ph type="title" idx="15"/>
          </p:nvPr>
        </p:nvSpPr>
        <p:spPr>
          <a:xfrm>
            <a:off x="961606" y="2697223"/>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28</a:t>
            </a:r>
            <a:endParaRPr dirty="0">
              <a:solidFill>
                <a:srgbClr val="FFC000"/>
              </a:solidFill>
            </a:endParaRPr>
          </a:p>
        </p:txBody>
      </p:sp>
      <p:sp>
        <p:nvSpPr>
          <p:cNvPr id="155" name="Google Shape;155;p26"/>
          <p:cNvSpPr txBox="1">
            <a:spLocks noGrp="1"/>
          </p:cNvSpPr>
          <p:nvPr>
            <p:ph type="ctrTitle" idx="16"/>
          </p:nvPr>
        </p:nvSpPr>
        <p:spPr>
          <a:xfrm>
            <a:off x="2149916" y="3273808"/>
            <a:ext cx="5684173" cy="577800"/>
          </a:xfrm>
          <a:prstGeom prst="rect">
            <a:avLst/>
          </a:prstGeom>
        </p:spPr>
        <p:txBody>
          <a:bodyPr spcFirstLastPara="1" wrap="square" lIns="91425" tIns="91425" rIns="91425" bIns="91425" anchor="b" anchorCtr="0">
            <a:noAutofit/>
          </a:bodyPr>
          <a:lstStyle/>
          <a:p>
            <a:pPr lvl="0"/>
            <a:r>
              <a:rPr lang="es-MX" dirty="0"/>
              <a:t>Reposición </a:t>
            </a:r>
            <a:r>
              <a:rPr lang="es-MX" dirty="0" err="1"/>
              <a:t>Multicancha</a:t>
            </a:r>
            <a:r>
              <a:rPr lang="es-MX" dirty="0"/>
              <a:t> Escuela Trabuncura, Comuna de San Fabián.</a:t>
            </a:r>
            <a:endParaRPr dirty="0"/>
          </a:p>
        </p:txBody>
      </p:sp>
      <p:sp>
        <p:nvSpPr>
          <p:cNvPr id="156" name="Google Shape;156;p26"/>
          <p:cNvSpPr txBox="1">
            <a:spLocks noGrp="1"/>
          </p:cNvSpPr>
          <p:nvPr>
            <p:ph type="subTitle" idx="17"/>
          </p:nvPr>
        </p:nvSpPr>
        <p:spPr>
          <a:xfrm>
            <a:off x="2149914" y="3686957"/>
            <a:ext cx="3107885" cy="363718"/>
          </a:xfrm>
          <a:prstGeom prst="rect">
            <a:avLst/>
          </a:prstGeom>
        </p:spPr>
        <p:txBody>
          <a:bodyPr spcFirstLastPara="1" wrap="square" lIns="91425" tIns="91425" rIns="91425" bIns="91425" anchor="t" anchorCtr="0">
            <a:noAutofit/>
          </a:bodyPr>
          <a:lstStyle/>
          <a:p>
            <a:pPr marL="0" lvl="0" indent="0"/>
            <a:r>
              <a:rPr lang="es-MX" dirty="0"/>
              <a:t>Monto $59.734.000.-, Gobierno Regional de Ñuble.</a:t>
            </a:r>
          </a:p>
        </p:txBody>
      </p:sp>
      <p:sp>
        <p:nvSpPr>
          <p:cNvPr id="157" name="Google Shape;157;p26"/>
          <p:cNvSpPr txBox="1">
            <a:spLocks noGrp="1"/>
          </p:cNvSpPr>
          <p:nvPr>
            <p:ph type="title" idx="18"/>
          </p:nvPr>
        </p:nvSpPr>
        <p:spPr>
          <a:xfrm>
            <a:off x="961606" y="353189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29</a:t>
            </a:r>
            <a:endParaRPr dirty="0">
              <a:solidFill>
                <a:srgbClr val="FFC000"/>
              </a:solidFill>
            </a:endParaRPr>
          </a:p>
        </p:txBody>
      </p:sp>
      <p:sp>
        <p:nvSpPr>
          <p:cNvPr id="2" name="Google Shape;155;p26">
            <a:extLst>
              <a:ext uri="{FF2B5EF4-FFF2-40B4-BE49-F238E27FC236}">
                <a16:creationId xmlns:a16="http://schemas.microsoft.com/office/drawing/2014/main" id="{A0C6795E-C081-062C-DD9E-B41462891DA3}"/>
              </a:ext>
            </a:extLst>
          </p:cNvPr>
          <p:cNvSpPr txBox="1">
            <a:spLocks/>
          </p:cNvSpPr>
          <p:nvPr/>
        </p:nvSpPr>
        <p:spPr>
          <a:xfrm>
            <a:off x="2153636" y="4050675"/>
            <a:ext cx="55771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s-MX" dirty="0"/>
              <a:t>Construcción Baños Públicos Plaza de Armas, San Fabián.</a:t>
            </a:r>
            <a:endParaRPr lang="es-CL" dirty="0"/>
          </a:p>
        </p:txBody>
      </p:sp>
      <p:sp>
        <p:nvSpPr>
          <p:cNvPr id="3" name="Google Shape;156;p26">
            <a:extLst>
              <a:ext uri="{FF2B5EF4-FFF2-40B4-BE49-F238E27FC236}">
                <a16:creationId xmlns:a16="http://schemas.microsoft.com/office/drawing/2014/main" id="{DDA6451D-06E3-F646-2F29-435F3721DFE7}"/>
              </a:ext>
            </a:extLst>
          </p:cNvPr>
          <p:cNvSpPr txBox="1">
            <a:spLocks/>
          </p:cNvSpPr>
          <p:nvPr/>
        </p:nvSpPr>
        <p:spPr>
          <a:xfrm>
            <a:off x="2153634" y="4463824"/>
            <a:ext cx="3644493" cy="27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s-MX" dirty="0"/>
              <a:t>Monto $47.067.986.-, SUDBERE.</a:t>
            </a:r>
          </a:p>
        </p:txBody>
      </p:sp>
      <p:sp>
        <p:nvSpPr>
          <p:cNvPr id="4" name="Google Shape;157;p26">
            <a:extLst>
              <a:ext uri="{FF2B5EF4-FFF2-40B4-BE49-F238E27FC236}">
                <a16:creationId xmlns:a16="http://schemas.microsoft.com/office/drawing/2014/main" id="{640CE2F4-2970-0C8F-1C8A-EA7E7820772B}"/>
              </a:ext>
            </a:extLst>
          </p:cNvPr>
          <p:cNvSpPr txBox="1">
            <a:spLocks/>
          </p:cNvSpPr>
          <p:nvPr/>
        </p:nvSpPr>
        <p:spPr>
          <a:xfrm>
            <a:off x="965326" y="4308765"/>
            <a:ext cx="15735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dirty="0">
                <a:solidFill>
                  <a:srgbClr val="FFC000"/>
                </a:solidFill>
              </a:rPr>
              <a:t>30</a:t>
            </a:r>
          </a:p>
        </p:txBody>
      </p:sp>
    </p:spTree>
    <p:extLst>
      <p:ext uri="{BB962C8B-B14F-4D97-AF65-F5344CB8AC3E}">
        <p14:creationId xmlns:p14="http://schemas.microsoft.com/office/powerpoint/2010/main" val="20284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3032276" cy="318760"/>
          </a:xfrm>
          <a:prstGeom prst="rect">
            <a:avLst/>
          </a:prstGeom>
        </p:spPr>
        <p:txBody>
          <a:bodyPr spcFirstLastPara="1" wrap="square" lIns="91425" tIns="91425" rIns="91425" bIns="91425" anchor="t" anchorCtr="0">
            <a:noAutofit/>
          </a:bodyPr>
          <a:lstStyle/>
          <a:p>
            <a:pPr marL="0" lvl="0" indent="0"/>
            <a:r>
              <a:rPr lang="es-MX" dirty="0"/>
              <a:t>Monto $56.040.000.-, SUDBERE</a:t>
            </a:r>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Regularización Sistemas de Alcantarillado Particular, San Fabián.</a:t>
            </a:r>
            <a:endParaRPr dirty="0"/>
          </a:p>
        </p:txBody>
      </p:sp>
      <p:sp>
        <p:nvSpPr>
          <p:cNvPr id="145" name="Google Shape;145;p26"/>
          <p:cNvSpPr txBox="1">
            <a:spLocks noGrp="1"/>
          </p:cNvSpPr>
          <p:nvPr>
            <p:ph type="title" idx="8"/>
          </p:nvPr>
        </p:nvSpPr>
        <p:spPr>
          <a:xfrm>
            <a:off x="961606" y="186254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33</a:t>
            </a:r>
            <a:endParaRPr dirty="0">
              <a:solidFill>
                <a:srgbClr val="FFC000"/>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Instalación de Pista Tipo </a:t>
            </a:r>
            <a:r>
              <a:rPr lang="es-MX" dirty="0" err="1"/>
              <a:t>Pumptrack</a:t>
            </a:r>
            <a:r>
              <a:rPr lang="es-MX" dirty="0"/>
              <a:t> Comuna de San Fabián.</a:t>
            </a:r>
            <a:endParaRPr dirty="0"/>
          </a:p>
        </p:txBody>
      </p:sp>
      <p:sp>
        <p:nvSpPr>
          <p:cNvPr id="147" name="Google Shape;147;p26"/>
          <p:cNvSpPr txBox="1">
            <a:spLocks noGrp="1"/>
          </p:cNvSpPr>
          <p:nvPr>
            <p:ph type="subTitle" idx="1"/>
          </p:nvPr>
        </p:nvSpPr>
        <p:spPr>
          <a:xfrm>
            <a:off x="2145817" y="693635"/>
            <a:ext cx="3257456" cy="327992"/>
          </a:xfrm>
          <a:prstGeom prst="rect">
            <a:avLst/>
          </a:prstGeom>
        </p:spPr>
        <p:txBody>
          <a:bodyPr spcFirstLastPara="1" wrap="square" lIns="91425" tIns="91425" rIns="91425" bIns="91425" anchor="t" anchorCtr="0">
            <a:noAutofit/>
          </a:bodyPr>
          <a:lstStyle/>
          <a:p>
            <a:pPr marL="0" lvl="0" indent="0"/>
            <a:r>
              <a:rPr lang="es-MX" dirty="0"/>
              <a:t>Monto $74.990.319.-, SUDBERE.</a:t>
            </a:r>
          </a:p>
        </p:txBody>
      </p:sp>
      <p:sp>
        <p:nvSpPr>
          <p:cNvPr id="148" name="Google Shape;148;p26"/>
          <p:cNvSpPr txBox="1">
            <a:spLocks noGrp="1"/>
          </p:cNvSpPr>
          <p:nvPr>
            <p:ph type="title" idx="2"/>
          </p:nvPr>
        </p:nvSpPr>
        <p:spPr>
          <a:xfrm>
            <a:off x="961606" y="327016"/>
            <a:ext cx="1739100" cy="577800"/>
          </a:xfrm>
          <a:prstGeom prst="rect">
            <a:avLst/>
          </a:prstGeom>
          <a:noFill/>
          <a:ln>
            <a:noFill/>
          </a:ln>
        </p:spPr>
        <p:txBody>
          <a:bodyPr spcFirstLastPara="1" wrap="square" lIns="91425" tIns="91425" rIns="91425" bIns="91425" anchor="ctr" anchorCtr="0">
            <a:noAutofit/>
          </a:bodyPr>
          <a:lstStyle/>
          <a:p>
            <a:r>
              <a:rPr lang="es" dirty="0">
                <a:solidFill>
                  <a:srgbClr val="FFC000"/>
                </a:solidFill>
                <a:sym typeface="Arial"/>
              </a:rPr>
              <a:t>31</a:t>
            </a:r>
            <a:endParaRPr dirty="0">
              <a:solidFill>
                <a:srgbClr val="FFC000"/>
              </a:solidFill>
              <a:sym typeface="Arial"/>
            </a:endParaRPr>
          </a:p>
        </p:txBody>
      </p:sp>
      <p:sp>
        <p:nvSpPr>
          <p:cNvPr id="149" name="Google Shape;149;p26"/>
          <p:cNvSpPr txBox="1">
            <a:spLocks noGrp="1"/>
          </p:cNvSpPr>
          <p:nvPr>
            <p:ph type="ctrTitle" idx="3"/>
          </p:nvPr>
        </p:nvSpPr>
        <p:spPr>
          <a:xfrm>
            <a:off x="2147181" y="904815"/>
            <a:ext cx="5936946" cy="540265"/>
          </a:xfrm>
          <a:prstGeom prst="rect">
            <a:avLst/>
          </a:prstGeom>
        </p:spPr>
        <p:txBody>
          <a:bodyPr spcFirstLastPara="1" wrap="square" lIns="91425" tIns="91425" rIns="91425" bIns="91425" anchor="b" anchorCtr="0">
            <a:noAutofit/>
          </a:bodyPr>
          <a:lstStyle/>
          <a:p>
            <a:pPr lvl="0"/>
            <a:r>
              <a:rPr lang="es-MX" dirty="0"/>
              <a:t>Instalación de Pórtico de Cámaras de Lectura de Patentes en la Comuna de San Fabián.</a:t>
            </a:r>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s-MX" dirty="0"/>
              <a:t>Monto $23.962.138.-, SUDBERE.</a:t>
            </a:r>
          </a:p>
        </p:txBody>
      </p:sp>
      <p:sp>
        <p:nvSpPr>
          <p:cNvPr id="151" name="Google Shape;151;p26"/>
          <p:cNvSpPr txBox="1">
            <a:spLocks noGrp="1"/>
          </p:cNvSpPr>
          <p:nvPr>
            <p:ph type="title" idx="5"/>
          </p:nvPr>
        </p:nvSpPr>
        <p:spPr>
          <a:xfrm>
            <a:off x="961606" y="1027873"/>
            <a:ext cx="1615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32</a:t>
            </a:r>
            <a:endParaRPr dirty="0">
              <a:solidFill>
                <a:srgbClr val="FFC000"/>
              </a:solidFill>
            </a:endParaRPr>
          </a:p>
        </p:txBody>
      </p:sp>
      <p:sp>
        <p:nvSpPr>
          <p:cNvPr id="152" name="Google Shape;152;p26"/>
          <p:cNvSpPr txBox="1">
            <a:spLocks noGrp="1"/>
          </p:cNvSpPr>
          <p:nvPr>
            <p:ph type="ctrTitle" idx="13"/>
          </p:nvPr>
        </p:nvSpPr>
        <p:spPr>
          <a:xfrm>
            <a:off x="2149916" y="2436996"/>
            <a:ext cx="5934211" cy="577800"/>
          </a:xfrm>
          <a:prstGeom prst="rect">
            <a:avLst/>
          </a:prstGeom>
        </p:spPr>
        <p:txBody>
          <a:bodyPr spcFirstLastPara="1" wrap="square" lIns="91425" tIns="91425" rIns="91425" bIns="91425" anchor="b" anchorCtr="0">
            <a:noAutofit/>
          </a:bodyPr>
          <a:lstStyle/>
          <a:p>
            <a:pPr lvl="0"/>
            <a:r>
              <a:rPr lang="es-MX" dirty="0"/>
              <a:t>Construcción Sede Social Comité de Adelanto las Guardias, Comuna de San Fabián.</a:t>
            </a:r>
            <a:endParaRPr dirty="0"/>
          </a:p>
        </p:txBody>
      </p:sp>
      <p:sp>
        <p:nvSpPr>
          <p:cNvPr id="153" name="Google Shape;153;p26"/>
          <p:cNvSpPr txBox="1">
            <a:spLocks noGrp="1"/>
          </p:cNvSpPr>
          <p:nvPr>
            <p:ph type="subTitle" idx="14"/>
          </p:nvPr>
        </p:nvSpPr>
        <p:spPr>
          <a:xfrm>
            <a:off x="2149915" y="2850619"/>
            <a:ext cx="3032276" cy="319236"/>
          </a:xfrm>
          <a:prstGeom prst="rect">
            <a:avLst/>
          </a:prstGeom>
        </p:spPr>
        <p:txBody>
          <a:bodyPr spcFirstLastPara="1" wrap="square" lIns="91425" tIns="91425" rIns="91425" bIns="91425" anchor="t" anchorCtr="0">
            <a:noAutofit/>
          </a:bodyPr>
          <a:lstStyle/>
          <a:p>
            <a:pPr marL="0" lvl="0" indent="0"/>
            <a:r>
              <a:rPr lang="es-MX" dirty="0"/>
              <a:t>Monto $63.626.193.-, SUBDERE.</a:t>
            </a:r>
          </a:p>
        </p:txBody>
      </p:sp>
      <p:sp>
        <p:nvSpPr>
          <p:cNvPr id="154" name="Google Shape;154;p26"/>
          <p:cNvSpPr txBox="1">
            <a:spLocks noGrp="1"/>
          </p:cNvSpPr>
          <p:nvPr>
            <p:ph type="title" idx="15"/>
          </p:nvPr>
        </p:nvSpPr>
        <p:spPr>
          <a:xfrm>
            <a:off x="961606" y="2697223"/>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34</a:t>
            </a:r>
            <a:endParaRPr dirty="0">
              <a:solidFill>
                <a:srgbClr val="FFC000"/>
              </a:solidFill>
            </a:endParaRPr>
          </a:p>
        </p:txBody>
      </p:sp>
      <p:sp>
        <p:nvSpPr>
          <p:cNvPr id="155" name="Google Shape;155;p26"/>
          <p:cNvSpPr txBox="1">
            <a:spLocks noGrp="1"/>
          </p:cNvSpPr>
          <p:nvPr>
            <p:ph type="ctrTitle" idx="16"/>
          </p:nvPr>
        </p:nvSpPr>
        <p:spPr>
          <a:xfrm>
            <a:off x="2149916" y="3273808"/>
            <a:ext cx="5684173" cy="577800"/>
          </a:xfrm>
          <a:prstGeom prst="rect">
            <a:avLst/>
          </a:prstGeom>
        </p:spPr>
        <p:txBody>
          <a:bodyPr spcFirstLastPara="1" wrap="square" lIns="91425" tIns="91425" rIns="91425" bIns="91425" anchor="b" anchorCtr="0">
            <a:noAutofit/>
          </a:bodyPr>
          <a:lstStyle/>
          <a:p>
            <a:pPr lvl="0"/>
            <a:r>
              <a:rPr lang="es-MX" dirty="0"/>
              <a:t>Adquisición Terreno para Escombrera Tipo II en San Fabián.</a:t>
            </a:r>
            <a:endParaRPr dirty="0"/>
          </a:p>
        </p:txBody>
      </p:sp>
      <p:sp>
        <p:nvSpPr>
          <p:cNvPr id="156" name="Google Shape;156;p26"/>
          <p:cNvSpPr txBox="1">
            <a:spLocks noGrp="1"/>
          </p:cNvSpPr>
          <p:nvPr>
            <p:ph type="subTitle" idx="17"/>
          </p:nvPr>
        </p:nvSpPr>
        <p:spPr>
          <a:xfrm>
            <a:off x="2149914" y="3686957"/>
            <a:ext cx="3107885" cy="363718"/>
          </a:xfrm>
          <a:prstGeom prst="rect">
            <a:avLst/>
          </a:prstGeom>
        </p:spPr>
        <p:txBody>
          <a:bodyPr spcFirstLastPara="1" wrap="square" lIns="91425" tIns="91425" rIns="91425" bIns="91425" anchor="t" anchorCtr="0">
            <a:noAutofit/>
          </a:bodyPr>
          <a:lstStyle/>
          <a:p>
            <a:pPr marL="0" lvl="0" indent="0"/>
            <a:r>
              <a:rPr lang="es-MX" dirty="0"/>
              <a:t>Monto $106.000.000.-, SUBDERE.</a:t>
            </a:r>
          </a:p>
        </p:txBody>
      </p:sp>
      <p:sp>
        <p:nvSpPr>
          <p:cNvPr id="157" name="Google Shape;157;p26"/>
          <p:cNvSpPr txBox="1">
            <a:spLocks noGrp="1"/>
          </p:cNvSpPr>
          <p:nvPr>
            <p:ph type="title" idx="18"/>
          </p:nvPr>
        </p:nvSpPr>
        <p:spPr>
          <a:xfrm>
            <a:off x="961606" y="353189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35</a:t>
            </a:r>
            <a:endParaRPr dirty="0">
              <a:solidFill>
                <a:srgbClr val="FFC000"/>
              </a:solidFill>
            </a:endParaRPr>
          </a:p>
        </p:txBody>
      </p:sp>
      <p:sp>
        <p:nvSpPr>
          <p:cNvPr id="2" name="Google Shape;155;p26">
            <a:extLst>
              <a:ext uri="{FF2B5EF4-FFF2-40B4-BE49-F238E27FC236}">
                <a16:creationId xmlns:a16="http://schemas.microsoft.com/office/drawing/2014/main" id="{A0C6795E-C081-062C-DD9E-B41462891DA3}"/>
              </a:ext>
            </a:extLst>
          </p:cNvPr>
          <p:cNvSpPr txBox="1">
            <a:spLocks/>
          </p:cNvSpPr>
          <p:nvPr/>
        </p:nvSpPr>
        <p:spPr>
          <a:xfrm>
            <a:off x="2153636" y="4050675"/>
            <a:ext cx="55771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s-MX" dirty="0"/>
              <a:t>Construcción Pozo Profundo y Aumento de Volumen de regulación. SSR la Montaña.</a:t>
            </a:r>
            <a:endParaRPr lang="es-CL" dirty="0"/>
          </a:p>
        </p:txBody>
      </p:sp>
      <p:sp>
        <p:nvSpPr>
          <p:cNvPr id="3" name="Google Shape;156;p26">
            <a:extLst>
              <a:ext uri="{FF2B5EF4-FFF2-40B4-BE49-F238E27FC236}">
                <a16:creationId xmlns:a16="http://schemas.microsoft.com/office/drawing/2014/main" id="{DDA6451D-06E3-F646-2F29-435F3721DFE7}"/>
              </a:ext>
            </a:extLst>
          </p:cNvPr>
          <p:cNvSpPr txBox="1">
            <a:spLocks/>
          </p:cNvSpPr>
          <p:nvPr/>
        </p:nvSpPr>
        <p:spPr>
          <a:xfrm>
            <a:off x="2153634" y="4463824"/>
            <a:ext cx="3644493" cy="27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s-MX" dirty="0"/>
              <a:t>Monto $272.117.459.-, SUDBERE.</a:t>
            </a:r>
          </a:p>
        </p:txBody>
      </p:sp>
      <p:sp>
        <p:nvSpPr>
          <p:cNvPr id="4" name="Google Shape;157;p26">
            <a:extLst>
              <a:ext uri="{FF2B5EF4-FFF2-40B4-BE49-F238E27FC236}">
                <a16:creationId xmlns:a16="http://schemas.microsoft.com/office/drawing/2014/main" id="{640CE2F4-2970-0C8F-1C8A-EA7E7820772B}"/>
              </a:ext>
            </a:extLst>
          </p:cNvPr>
          <p:cNvSpPr txBox="1">
            <a:spLocks/>
          </p:cNvSpPr>
          <p:nvPr/>
        </p:nvSpPr>
        <p:spPr>
          <a:xfrm>
            <a:off x="965326" y="4308765"/>
            <a:ext cx="15735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4800"/>
              <a:buFont typeface="Fira Sans Extra Condensed Medium"/>
              <a:buNone/>
              <a:defRPr sz="48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dirty="0">
                <a:solidFill>
                  <a:srgbClr val="FFC000"/>
                </a:solidFill>
              </a:rPr>
              <a:t>36</a:t>
            </a:r>
          </a:p>
        </p:txBody>
      </p:sp>
    </p:spTree>
    <p:extLst>
      <p:ext uri="{BB962C8B-B14F-4D97-AF65-F5344CB8AC3E}">
        <p14:creationId xmlns:p14="http://schemas.microsoft.com/office/powerpoint/2010/main" val="30773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ctrTitle" idx="9"/>
          </p:nvPr>
        </p:nvSpPr>
        <p:spPr>
          <a:xfrm rot="5400000">
            <a:off x="7233978" y="1646270"/>
            <a:ext cx="29133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t>PROYETOS CLAVE</a:t>
            </a:r>
            <a:br>
              <a:rPr lang="es" sz="2400" dirty="0"/>
            </a:br>
            <a:endParaRPr sz="2400" dirty="0"/>
          </a:p>
        </p:txBody>
      </p:sp>
      <p:sp>
        <p:nvSpPr>
          <p:cNvPr id="142" name="Google Shape;142;p26"/>
          <p:cNvSpPr/>
          <p:nvPr/>
        </p:nvSpPr>
        <p:spPr>
          <a:xfrm rot="-5400000" flipH="1">
            <a:off x="-1609216" y="1609266"/>
            <a:ext cx="5140800" cy="192226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subTitle" idx="7"/>
          </p:nvPr>
        </p:nvSpPr>
        <p:spPr>
          <a:xfrm>
            <a:off x="2149915" y="2066237"/>
            <a:ext cx="3032276" cy="318760"/>
          </a:xfrm>
          <a:prstGeom prst="rect">
            <a:avLst/>
          </a:prstGeom>
        </p:spPr>
        <p:txBody>
          <a:bodyPr spcFirstLastPara="1" wrap="square" lIns="91425" tIns="91425" rIns="91425" bIns="91425" anchor="t" anchorCtr="0">
            <a:noAutofit/>
          </a:bodyPr>
          <a:lstStyle/>
          <a:p>
            <a:pPr marL="0" lvl="0" indent="0"/>
            <a:r>
              <a:rPr lang="es-MX" dirty="0"/>
              <a:t>Monto $42.000.000.-, SUDBERE</a:t>
            </a:r>
          </a:p>
        </p:txBody>
      </p:sp>
      <p:sp>
        <p:nvSpPr>
          <p:cNvPr id="144" name="Google Shape;144;p26"/>
          <p:cNvSpPr txBox="1">
            <a:spLocks noGrp="1"/>
          </p:cNvSpPr>
          <p:nvPr>
            <p:ph type="ctrTitle" idx="6"/>
          </p:nvPr>
        </p:nvSpPr>
        <p:spPr>
          <a:xfrm>
            <a:off x="2149917" y="1652138"/>
            <a:ext cx="5830300" cy="577800"/>
          </a:xfrm>
          <a:prstGeom prst="rect">
            <a:avLst/>
          </a:prstGeom>
        </p:spPr>
        <p:txBody>
          <a:bodyPr spcFirstLastPara="1" wrap="square" lIns="91425" tIns="91425" rIns="91425" bIns="91425" anchor="b" anchorCtr="0">
            <a:noAutofit/>
          </a:bodyPr>
          <a:lstStyle/>
          <a:p>
            <a:pPr lvl="0"/>
            <a:r>
              <a:rPr lang="es-MX" dirty="0"/>
              <a:t>Construcción Estacionamientos Personas en Situación de Discapacidad.</a:t>
            </a:r>
            <a:endParaRPr dirty="0"/>
          </a:p>
        </p:txBody>
      </p:sp>
      <p:sp>
        <p:nvSpPr>
          <p:cNvPr id="145" name="Google Shape;145;p26"/>
          <p:cNvSpPr txBox="1">
            <a:spLocks noGrp="1"/>
          </p:cNvSpPr>
          <p:nvPr>
            <p:ph type="title" idx="8"/>
          </p:nvPr>
        </p:nvSpPr>
        <p:spPr>
          <a:xfrm>
            <a:off x="961606" y="1862548"/>
            <a:ext cx="15735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39</a:t>
            </a:r>
            <a:endParaRPr dirty="0">
              <a:solidFill>
                <a:srgbClr val="FFC000"/>
              </a:solidFill>
            </a:endParaRPr>
          </a:p>
        </p:txBody>
      </p:sp>
      <p:sp>
        <p:nvSpPr>
          <p:cNvPr id="146" name="Google Shape;146;p26"/>
          <p:cNvSpPr txBox="1">
            <a:spLocks noGrp="1"/>
          </p:cNvSpPr>
          <p:nvPr>
            <p:ph type="ctrTitle"/>
          </p:nvPr>
        </p:nvSpPr>
        <p:spPr>
          <a:xfrm>
            <a:off x="2145818" y="237023"/>
            <a:ext cx="5834399"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dirty="0"/>
          </a:p>
          <a:p>
            <a:pPr lvl="0"/>
            <a:r>
              <a:rPr lang="es-MX" dirty="0"/>
              <a:t>Adquisición Terreno Parque Deportivo San Fabián.</a:t>
            </a:r>
            <a:endParaRPr dirty="0"/>
          </a:p>
        </p:txBody>
      </p:sp>
      <p:sp>
        <p:nvSpPr>
          <p:cNvPr id="147" name="Google Shape;147;p26"/>
          <p:cNvSpPr txBox="1">
            <a:spLocks noGrp="1"/>
          </p:cNvSpPr>
          <p:nvPr>
            <p:ph type="subTitle" idx="1"/>
          </p:nvPr>
        </p:nvSpPr>
        <p:spPr>
          <a:xfrm>
            <a:off x="2145817" y="693635"/>
            <a:ext cx="3257456" cy="327992"/>
          </a:xfrm>
          <a:prstGeom prst="rect">
            <a:avLst/>
          </a:prstGeom>
        </p:spPr>
        <p:txBody>
          <a:bodyPr spcFirstLastPara="1" wrap="square" lIns="91425" tIns="91425" rIns="91425" bIns="91425" anchor="t" anchorCtr="0">
            <a:noAutofit/>
          </a:bodyPr>
          <a:lstStyle/>
          <a:p>
            <a:pPr marL="0" lvl="0" indent="0"/>
            <a:r>
              <a:rPr lang="es-MX" dirty="0"/>
              <a:t>Monto $164.000.000.-, SUBDERE.</a:t>
            </a:r>
          </a:p>
        </p:txBody>
      </p:sp>
      <p:sp>
        <p:nvSpPr>
          <p:cNvPr id="148" name="Google Shape;148;p26"/>
          <p:cNvSpPr txBox="1">
            <a:spLocks noGrp="1"/>
          </p:cNvSpPr>
          <p:nvPr>
            <p:ph type="title" idx="2"/>
          </p:nvPr>
        </p:nvSpPr>
        <p:spPr>
          <a:xfrm>
            <a:off x="961606" y="327016"/>
            <a:ext cx="1739100" cy="577800"/>
          </a:xfrm>
          <a:prstGeom prst="rect">
            <a:avLst/>
          </a:prstGeom>
          <a:noFill/>
          <a:ln>
            <a:noFill/>
          </a:ln>
        </p:spPr>
        <p:txBody>
          <a:bodyPr spcFirstLastPara="1" wrap="square" lIns="91425" tIns="91425" rIns="91425" bIns="91425" anchor="ctr" anchorCtr="0">
            <a:noAutofit/>
          </a:bodyPr>
          <a:lstStyle/>
          <a:p>
            <a:r>
              <a:rPr lang="es" dirty="0">
                <a:solidFill>
                  <a:srgbClr val="FFC000"/>
                </a:solidFill>
                <a:sym typeface="Arial"/>
              </a:rPr>
              <a:t>37</a:t>
            </a:r>
            <a:endParaRPr dirty="0">
              <a:solidFill>
                <a:srgbClr val="FFC000"/>
              </a:solidFill>
              <a:sym typeface="Arial"/>
            </a:endParaRPr>
          </a:p>
        </p:txBody>
      </p:sp>
      <p:sp>
        <p:nvSpPr>
          <p:cNvPr id="149" name="Google Shape;149;p26"/>
          <p:cNvSpPr txBox="1">
            <a:spLocks noGrp="1"/>
          </p:cNvSpPr>
          <p:nvPr>
            <p:ph type="ctrTitle" idx="3"/>
          </p:nvPr>
        </p:nvSpPr>
        <p:spPr>
          <a:xfrm>
            <a:off x="2147181" y="904815"/>
            <a:ext cx="5936946" cy="540265"/>
          </a:xfrm>
          <a:prstGeom prst="rect">
            <a:avLst/>
          </a:prstGeom>
        </p:spPr>
        <p:txBody>
          <a:bodyPr spcFirstLastPara="1" wrap="square" lIns="91425" tIns="91425" rIns="91425" bIns="91425" anchor="b" anchorCtr="0">
            <a:noAutofit/>
          </a:bodyPr>
          <a:lstStyle/>
          <a:p>
            <a:pPr lvl="0"/>
            <a:r>
              <a:rPr lang="es-MX" dirty="0"/>
              <a:t>Implementación de Sistema de Telemetría y Control para APR Paso Ancho y APR Trabuncura, Comuna de san Fabián.</a:t>
            </a:r>
          </a:p>
        </p:txBody>
      </p:sp>
      <p:sp>
        <p:nvSpPr>
          <p:cNvPr id="150" name="Google Shape;150;p26"/>
          <p:cNvSpPr txBox="1">
            <a:spLocks noGrp="1"/>
          </p:cNvSpPr>
          <p:nvPr>
            <p:ph type="subTitle" idx="4"/>
          </p:nvPr>
        </p:nvSpPr>
        <p:spPr>
          <a:xfrm>
            <a:off x="2147177" y="1281854"/>
            <a:ext cx="3256096" cy="321681"/>
          </a:xfrm>
          <a:prstGeom prst="rect">
            <a:avLst/>
          </a:prstGeom>
        </p:spPr>
        <p:txBody>
          <a:bodyPr spcFirstLastPara="1" wrap="square" lIns="91425" tIns="91425" rIns="91425" bIns="91425" anchor="t" anchorCtr="0">
            <a:noAutofit/>
          </a:bodyPr>
          <a:lstStyle/>
          <a:p>
            <a:pPr marL="0" lvl="0" indent="0"/>
            <a:r>
              <a:rPr lang="es-MX" dirty="0"/>
              <a:t>Monto $131.168.824.-, SUBDERE.</a:t>
            </a:r>
          </a:p>
        </p:txBody>
      </p:sp>
      <p:sp>
        <p:nvSpPr>
          <p:cNvPr id="151" name="Google Shape;151;p26"/>
          <p:cNvSpPr txBox="1">
            <a:spLocks noGrp="1"/>
          </p:cNvSpPr>
          <p:nvPr>
            <p:ph type="title" idx="5"/>
          </p:nvPr>
        </p:nvSpPr>
        <p:spPr>
          <a:xfrm>
            <a:off x="961606" y="1027873"/>
            <a:ext cx="1615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FFC000"/>
                </a:solidFill>
              </a:rPr>
              <a:t>38</a:t>
            </a:r>
            <a:endParaRPr dirty="0">
              <a:solidFill>
                <a:srgbClr val="FFC000"/>
              </a:solidFill>
            </a:endParaRPr>
          </a:p>
        </p:txBody>
      </p:sp>
      <p:sp>
        <p:nvSpPr>
          <p:cNvPr id="28" name="Google Shape;147;p26"/>
          <p:cNvSpPr txBox="1">
            <a:spLocks/>
          </p:cNvSpPr>
          <p:nvPr/>
        </p:nvSpPr>
        <p:spPr>
          <a:xfrm>
            <a:off x="789337" y="4266796"/>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rgbClr val="FFC000"/>
                </a:solidFill>
              </a:rPr>
              <a:t>DESARROLLO</a:t>
            </a:r>
          </a:p>
          <a:p>
            <a:pPr marL="0" indent="0" algn="r"/>
            <a:r>
              <a:rPr lang="es-MX" b="1" dirty="0">
                <a:solidFill>
                  <a:srgbClr val="FFC000"/>
                </a:solidFill>
              </a:rPr>
              <a:t>TÉCNICO</a:t>
            </a:r>
          </a:p>
        </p:txBody>
      </p:sp>
      <p:sp>
        <p:nvSpPr>
          <p:cNvPr id="29" name="Google Shape;144;p26"/>
          <p:cNvSpPr txBox="1">
            <a:spLocks noGrp="1"/>
          </p:cNvSpPr>
          <p:nvPr>
            <p:ph type="ctrTitle" idx="6"/>
          </p:nvPr>
        </p:nvSpPr>
        <p:spPr>
          <a:xfrm>
            <a:off x="2145817" y="4266796"/>
            <a:ext cx="5830300" cy="327992"/>
          </a:xfrm>
          <a:prstGeom prst="rect">
            <a:avLst/>
          </a:prstGeom>
        </p:spPr>
        <p:txBody>
          <a:bodyPr spcFirstLastPara="1" wrap="square" lIns="91425" tIns="91425" rIns="91425" bIns="91425" anchor="b" anchorCtr="0">
            <a:noAutofit/>
          </a:bodyPr>
          <a:lstStyle/>
          <a:p>
            <a:pPr lvl="0"/>
            <a:r>
              <a:rPr lang="es-MX" dirty="0"/>
              <a:t>Monto Total que se Pretende Apalancar: $7.419.571.442</a:t>
            </a:r>
            <a:endParaRPr dirty="0"/>
          </a:p>
        </p:txBody>
      </p:sp>
      <p:sp>
        <p:nvSpPr>
          <p:cNvPr id="31" name="Google Shape;147;p26"/>
          <p:cNvSpPr txBox="1">
            <a:spLocks/>
          </p:cNvSpPr>
          <p:nvPr/>
        </p:nvSpPr>
        <p:spPr>
          <a:xfrm>
            <a:off x="760148" y="3798041"/>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rgbClr val="92D050"/>
                </a:solidFill>
              </a:rPr>
              <a:t>APROBADOS TECNICAMENTE</a:t>
            </a:r>
          </a:p>
        </p:txBody>
      </p:sp>
      <p:sp>
        <p:nvSpPr>
          <p:cNvPr id="32" name="Google Shape;144;p26"/>
          <p:cNvSpPr txBox="1">
            <a:spLocks noGrp="1"/>
          </p:cNvSpPr>
          <p:nvPr>
            <p:ph type="ctrTitle" idx="6"/>
          </p:nvPr>
        </p:nvSpPr>
        <p:spPr>
          <a:xfrm>
            <a:off x="2145817" y="3883453"/>
            <a:ext cx="5830300" cy="327992"/>
          </a:xfrm>
          <a:prstGeom prst="rect">
            <a:avLst/>
          </a:prstGeom>
        </p:spPr>
        <p:txBody>
          <a:bodyPr spcFirstLastPara="1" wrap="square" lIns="91425" tIns="91425" rIns="91425" bIns="91425" anchor="b" anchorCtr="0">
            <a:noAutofit/>
          </a:bodyPr>
          <a:lstStyle/>
          <a:p>
            <a:r>
              <a:rPr lang="es-MX" dirty="0"/>
              <a:t>Monto Total para Apalancar: $10.618.395.-</a:t>
            </a:r>
            <a:endParaRPr lang="en-US" dirty="0"/>
          </a:p>
        </p:txBody>
      </p:sp>
      <p:sp>
        <p:nvSpPr>
          <p:cNvPr id="33" name="Google Shape;147;p26"/>
          <p:cNvSpPr txBox="1">
            <a:spLocks/>
          </p:cNvSpPr>
          <p:nvPr/>
        </p:nvSpPr>
        <p:spPr>
          <a:xfrm>
            <a:off x="749385" y="3329286"/>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chemeClr val="bg1"/>
                </a:solidFill>
              </a:rPr>
              <a:t>APROBADOS PUNILLA</a:t>
            </a:r>
          </a:p>
        </p:txBody>
      </p:sp>
      <p:sp>
        <p:nvSpPr>
          <p:cNvPr id="34" name="Google Shape;144;p26"/>
          <p:cNvSpPr txBox="1">
            <a:spLocks noGrp="1"/>
          </p:cNvSpPr>
          <p:nvPr>
            <p:ph type="ctrTitle" idx="6"/>
          </p:nvPr>
        </p:nvSpPr>
        <p:spPr>
          <a:xfrm>
            <a:off x="2145817" y="3400402"/>
            <a:ext cx="5830300" cy="327992"/>
          </a:xfrm>
          <a:prstGeom prst="rect">
            <a:avLst/>
          </a:prstGeom>
        </p:spPr>
        <p:txBody>
          <a:bodyPr spcFirstLastPara="1" wrap="square" lIns="91425" tIns="91425" rIns="91425" bIns="91425" anchor="b" anchorCtr="0">
            <a:noAutofit/>
          </a:bodyPr>
          <a:lstStyle/>
          <a:p>
            <a:r>
              <a:rPr lang="es-MX" dirty="0"/>
              <a:t>Monto Total Apalancado: $910.209.000.-</a:t>
            </a:r>
            <a:endParaRPr lang="en-US" dirty="0"/>
          </a:p>
        </p:txBody>
      </p:sp>
      <p:sp>
        <p:nvSpPr>
          <p:cNvPr id="35" name="Google Shape;144;p26"/>
          <p:cNvSpPr txBox="1">
            <a:spLocks noGrp="1"/>
          </p:cNvSpPr>
          <p:nvPr>
            <p:ph type="ctrTitle" idx="6"/>
          </p:nvPr>
        </p:nvSpPr>
        <p:spPr>
          <a:xfrm>
            <a:off x="2145817" y="3001294"/>
            <a:ext cx="5830300" cy="327992"/>
          </a:xfrm>
          <a:prstGeom prst="rect">
            <a:avLst/>
          </a:prstGeom>
        </p:spPr>
        <p:txBody>
          <a:bodyPr spcFirstLastPara="1" wrap="square" lIns="91425" tIns="91425" rIns="91425" bIns="91425" anchor="b" anchorCtr="0">
            <a:noAutofit/>
          </a:bodyPr>
          <a:lstStyle/>
          <a:p>
            <a:r>
              <a:rPr lang="es-MX" dirty="0"/>
              <a:t>Monto Total Apalancado Año 2022: $9.530.877.041.-</a:t>
            </a:r>
            <a:endParaRPr lang="en-US" dirty="0"/>
          </a:p>
        </p:txBody>
      </p:sp>
      <p:sp>
        <p:nvSpPr>
          <p:cNvPr id="36" name="Google Shape;147;p26"/>
          <p:cNvSpPr txBox="1">
            <a:spLocks/>
          </p:cNvSpPr>
          <p:nvPr/>
        </p:nvSpPr>
        <p:spPr>
          <a:xfrm>
            <a:off x="759404" y="2860531"/>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b="1" dirty="0">
                <a:solidFill>
                  <a:schemeClr val="accent4">
                    <a:lumMod val="60000"/>
                    <a:lumOff val="40000"/>
                  </a:schemeClr>
                </a:solidFill>
              </a:rPr>
              <a:t>RECURSOS</a:t>
            </a:r>
          </a:p>
          <a:p>
            <a:pPr marL="0" indent="0" algn="r"/>
            <a:r>
              <a:rPr lang="es-MX" b="1" dirty="0">
                <a:solidFill>
                  <a:schemeClr val="accent4">
                    <a:lumMod val="60000"/>
                    <a:lumOff val="40000"/>
                  </a:schemeClr>
                </a:solidFill>
              </a:rPr>
              <a:t>TRANSFERIDOS</a:t>
            </a:r>
          </a:p>
        </p:txBody>
      </p:sp>
      <p:sp>
        <p:nvSpPr>
          <p:cNvPr id="37" name="Google Shape;147;p26"/>
          <p:cNvSpPr txBox="1">
            <a:spLocks/>
          </p:cNvSpPr>
          <p:nvPr/>
        </p:nvSpPr>
        <p:spPr>
          <a:xfrm>
            <a:off x="749384" y="4707218"/>
            <a:ext cx="1132981" cy="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lgn="r"/>
            <a:r>
              <a:rPr lang="es-MX" sz="1600" b="1" dirty="0">
                <a:solidFill>
                  <a:schemeClr val="tx1"/>
                </a:solidFill>
              </a:rPr>
              <a:t>TOTAL</a:t>
            </a:r>
          </a:p>
        </p:txBody>
      </p:sp>
      <p:sp>
        <p:nvSpPr>
          <p:cNvPr id="38" name="Google Shape;144;p26"/>
          <p:cNvSpPr txBox="1">
            <a:spLocks noGrp="1"/>
          </p:cNvSpPr>
          <p:nvPr>
            <p:ph type="ctrTitle" idx="6"/>
          </p:nvPr>
        </p:nvSpPr>
        <p:spPr>
          <a:xfrm>
            <a:off x="2145817" y="4812808"/>
            <a:ext cx="5830300" cy="327992"/>
          </a:xfrm>
          <a:prstGeom prst="rect">
            <a:avLst/>
          </a:prstGeom>
        </p:spPr>
        <p:txBody>
          <a:bodyPr spcFirstLastPara="1" wrap="square" lIns="91425" tIns="91425" rIns="91425" bIns="91425" anchor="b" anchorCtr="0">
            <a:noAutofit/>
          </a:bodyPr>
          <a:lstStyle/>
          <a:p>
            <a:pPr lvl="0"/>
            <a:r>
              <a:rPr lang="es-MX" sz="1600" dirty="0"/>
              <a:t>Monto de Gestión Anual: $17.871.275.878.-</a:t>
            </a:r>
            <a:endParaRPr sz="1600" dirty="0"/>
          </a:p>
        </p:txBody>
      </p:sp>
    </p:spTree>
    <p:extLst>
      <p:ext uri="{BB962C8B-B14F-4D97-AF65-F5344CB8AC3E}">
        <p14:creationId xmlns:p14="http://schemas.microsoft.com/office/powerpoint/2010/main" val="2391967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p:nvPr/>
        </p:nvSpPr>
        <p:spPr>
          <a:xfrm>
            <a:off x="7396225" y="25"/>
            <a:ext cx="1738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txBox="1">
            <a:spLocks noGrp="1"/>
          </p:cNvSpPr>
          <p:nvPr>
            <p:ph type="title" idx="2"/>
          </p:nvPr>
        </p:nvSpPr>
        <p:spPr>
          <a:xfrm rot="5400000">
            <a:off x="7142178" y="3570226"/>
            <a:ext cx="1738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.-D</a:t>
            </a:r>
            <a:endParaRPr dirty="0">
              <a:solidFill>
                <a:schemeClr val="lt1"/>
              </a:solidFill>
            </a:endParaRPr>
          </a:p>
        </p:txBody>
      </p:sp>
      <p:sp>
        <p:nvSpPr>
          <p:cNvPr id="2" name="Google Shape;246;p35">
            <a:extLst>
              <a:ext uri="{FF2B5EF4-FFF2-40B4-BE49-F238E27FC236}">
                <a16:creationId xmlns:a16="http://schemas.microsoft.com/office/drawing/2014/main" id="{A1AD7ECF-9F5C-815D-A541-86510ACD5F60}"/>
              </a:ext>
            </a:extLst>
          </p:cNvPr>
          <p:cNvSpPr/>
          <p:nvPr/>
        </p:nvSpPr>
        <p:spPr>
          <a:xfrm>
            <a:off x="719999" y="689614"/>
            <a:ext cx="5339837" cy="15681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7;p35">
            <a:extLst>
              <a:ext uri="{FF2B5EF4-FFF2-40B4-BE49-F238E27FC236}">
                <a16:creationId xmlns:a16="http://schemas.microsoft.com/office/drawing/2014/main" id="{607D9AF5-D485-7177-537A-7CECAE442241}"/>
              </a:ext>
            </a:extLst>
          </p:cNvPr>
          <p:cNvSpPr txBox="1">
            <a:spLocks/>
          </p:cNvSpPr>
          <p:nvPr/>
        </p:nvSpPr>
        <p:spPr>
          <a:xfrm>
            <a:off x="769725" y="1459664"/>
            <a:ext cx="476317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r>
              <a:rPr lang="es-CL" dirty="0">
                <a:solidFill>
                  <a:schemeClr val="lt1"/>
                </a:solidFill>
              </a:rPr>
              <a:t>DESARROLLO EN SERVICIOS</a:t>
            </a:r>
          </a:p>
        </p:txBody>
      </p:sp>
      <p:grpSp>
        <p:nvGrpSpPr>
          <p:cNvPr id="6" name="Google Shape;6491;p61">
            <a:extLst>
              <a:ext uri="{FF2B5EF4-FFF2-40B4-BE49-F238E27FC236}">
                <a16:creationId xmlns:a16="http://schemas.microsoft.com/office/drawing/2014/main" id="{107EAD70-AC02-F2B4-AEF5-8A01DA9F45B8}"/>
              </a:ext>
            </a:extLst>
          </p:cNvPr>
          <p:cNvGrpSpPr/>
          <p:nvPr/>
        </p:nvGrpSpPr>
        <p:grpSpPr>
          <a:xfrm>
            <a:off x="4375375" y="2654636"/>
            <a:ext cx="1622467" cy="1799250"/>
            <a:chOff x="1367060" y="2422129"/>
            <a:chExt cx="269261" cy="352050"/>
          </a:xfrm>
        </p:grpSpPr>
        <p:sp>
          <p:nvSpPr>
            <p:cNvPr id="11" name="Google Shape;6492;p61">
              <a:extLst>
                <a:ext uri="{FF2B5EF4-FFF2-40B4-BE49-F238E27FC236}">
                  <a16:creationId xmlns:a16="http://schemas.microsoft.com/office/drawing/2014/main" id="{B2126F53-1D24-8B92-B921-E2E9BF02C0A4}"/>
                </a:ext>
              </a:extLst>
            </p:cNvPr>
            <p:cNvSpPr/>
            <p:nvPr/>
          </p:nvSpPr>
          <p:spPr>
            <a:xfrm>
              <a:off x="1392059" y="2651857"/>
              <a:ext cx="129160" cy="122322"/>
            </a:xfrm>
            <a:custGeom>
              <a:avLst/>
              <a:gdLst/>
              <a:ahLst/>
              <a:cxnLst/>
              <a:rect l="l" t="t" r="r" b="b"/>
              <a:pathLst>
                <a:path w="4061" h="3846" extrusionOk="0">
                  <a:moveTo>
                    <a:pt x="167" y="0"/>
                  </a:moveTo>
                  <a:cubicBezTo>
                    <a:pt x="72" y="0"/>
                    <a:pt x="0" y="83"/>
                    <a:pt x="0" y="167"/>
                  </a:cubicBezTo>
                  <a:cubicBezTo>
                    <a:pt x="0" y="262"/>
                    <a:pt x="72" y="333"/>
                    <a:pt x="167" y="333"/>
                  </a:cubicBezTo>
                  <a:lnTo>
                    <a:pt x="357" y="333"/>
                  </a:lnTo>
                  <a:lnTo>
                    <a:pt x="357" y="1691"/>
                  </a:lnTo>
                  <a:cubicBezTo>
                    <a:pt x="357" y="2179"/>
                    <a:pt x="762" y="2584"/>
                    <a:pt x="1250" y="2584"/>
                  </a:cubicBezTo>
                  <a:cubicBezTo>
                    <a:pt x="1286" y="2584"/>
                    <a:pt x="1226" y="2584"/>
                    <a:pt x="2310" y="2405"/>
                  </a:cubicBezTo>
                  <a:lnTo>
                    <a:pt x="2310" y="3453"/>
                  </a:lnTo>
                  <a:cubicBezTo>
                    <a:pt x="2310" y="3667"/>
                    <a:pt x="2489" y="3846"/>
                    <a:pt x="2691" y="3846"/>
                  </a:cubicBezTo>
                  <a:lnTo>
                    <a:pt x="3905" y="3846"/>
                  </a:lnTo>
                  <a:cubicBezTo>
                    <a:pt x="3989" y="3846"/>
                    <a:pt x="4060" y="3774"/>
                    <a:pt x="4060" y="3679"/>
                  </a:cubicBezTo>
                  <a:cubicBezTo>
                    <a:pt x="4060" y="3596"/>
                    <a:pt x="3989" y="3500"/>
                    <a:pt x="3893" y="3500"/>
                  </a:cubicBezTo>
                  <a:lnTo>
                    <a:pt x="2691" y="3500"/>
                  </a:lnTo>
                  <a:cubicBezTo>
                    <a:pt x="2667" y="3500"/>
                    <a:pt x="2631" y="3465"/>
                    <a:pt x="2631" y="3441"/>
                  </a:cubicBezTo>
                  <a:lnTo>
                    <a:pt x="2631" y="2191"/>
                  </a:lnTo>
                  <a:cubicBezTo>
                    <a:pt x="2631" y="2143"/>
                    <a:pt x="2620" y="2107"/>
                    <a:pt x="2572" y="2072"/>
                  </a:cubicBezTo>
                  <a:cubicBezTo>
                    <a:pt x="2555" y="2055"/>
                    <a:pt x="2520" y="2038"/>
                    <a:pt x="2485" y="2038"/>
                  </a:cubicBezTo>
                  <a:cubicBezTo>
                    <a:pt x="2470" y="2038"/>
                    <a:pt x="2455" y="2041"/>
                    <a:pt x="2441" y="2048"/>
                  </a:cubicBezTo>
                  <a:lnTo>
                    <a:pt x="1238" y="2250"/>
                  </a:lnTo>
                  <a:cubicBezTo>
                    <a:pt x="917" y="2250"/>
                    <a:pt x="691" y="2000"/>
                    <a:pt x="691" y="1691"/>
                  </a:cubicBezTo>
                  <a:lnTo>
                    <a:pt x="691" y="167"/>
                  </a:lnTo>
                  <a:cubicBezTo>
                    <a:pt x="691" y="83"/>
                    <a:pt x="607" y="0"/>
                    <a:pt x="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493;p61">
              <a:extLst>
                <a:ext uri="{FF2B5EF4-FFF2-40B4-BE49-F238E27FC236}">
                  <a16:creationId xmlns:a16="http://schemas.microsoft.com/office/drawing/2014/main" id="{63BF60C7-0FA7-0B5A-0536-04967B2EF838}"/>
                </a:ext>
              </a:extLst>
            </p:cNvPr>
            <p:cNvSpPr/>
            <p:nvPr/>
          </p:nvSpPr>
          <p:spPr>
            <a:xfrm>
              <a:off x="1367060" y="2441912"/>
              <a:ext cx="82184" cy="212139"/>
            </a:xfrm>
            <a:custGeom>
              <a:avLst/>
              <a:gdLst/>
              <a:ahLst/>
              <a:cxnLst/>
              <a:rect l="l" t="t" r="r" b="b"/>
              <a:pathLst>
                <a:path w="2584" h="6670" extrusionOk="0">
                  <a:moveTo>
                    <a:pt x="2415" y="1"/>
                  </a:moveTo>
                  <a:cubicBezTo>
                    <a:pt x="2382" y="1"/>
                    <a:pt x="2350" y="10"/>
                    <a:pt x="2322" y="29"/>
                  </a:cubicBezTo>
                  <a:cubicBezTo>
                    <a:pt x="1274" y="731"/>
                    <a:pt x="655" y="1898"/>
                    <a:pt x="655" y="3148"/>
                  </a:cubicBezTo>
                  <a:cubicBezTo>
                    <a:pt x="655" y="3351"/>
                    <a:pt x="667" y="3541"/>
                    <a:pt x="703" y="3732"/>
                  </a:cubicBezTo>
                  <a:cubicBezTo>
                    <a:pt x="48" y="5708"/>
                    <a:pt x="0" y="5696"/>
                    <a:pt x="0" y="5970"/>
                  </a:cubicBezTo>
                  <a:cubicBezTo>
                    <a:pt x="0" y="6208"/>
                    <a:pt x="84" y="6446"/>
                    <a:pt x="262" y="6625"/>
                  </a:cubicBezTo>
                  <a:cubicBezTo>
                    <a:pt x="295" y="6651"/>
                    <a:pt x="342" y="6670"/>
                    <a:pt x="389" y="6670"/>
                  </a:cubicBezTo>
                  <a:cubicBezTo>
                    <a:pt x="429" y="6670"/>
                    <a:pt x="468" y="6657"/>
                    <a:pt x="500" y="6625"/>
                  </a:cubicBezTo>
                  <a:cubicBezTo>
                    <a:pt x="560" y="6565"/>
                    <a:pt x="584" y="6458"/>
                    <a:pt x="500" y="6375"/>
                  </a:cubicBezTo>
                  <a:cubicBezTo>
                    <a:pt x="358" y="6220"/>
                    <a:pt x="298" y="5982"/>
                    <a:pt x="369" y="5756"/>
                  </a:cubicBezTo>
                  <a:lnTo>
                    <a:pt x="1036" y="3791"/>
                  </a:lnTo>
                  <a:cubicBezTo>
                    <a:pt x="1060" y="3767"/>
                    <a:pt x="1060" y="3732"/>
                    <a:pt x="1036" y="3720"/>
                  </a:cubicBezTo>
                  <a:cubicBezTo>
                    <a:pt x="1012" y="3517"/>
                    <a:pt x="1000" y="3327"/>
                    <a:pt x="1000" y="3148"/>
                  </a:cubicBezTo>
                  <a:cubicBezTo>
                    <a:pt x="1000" y="2005"/>
                    <a:pt x="1560" y="934"/>
                    <a:pt x="2513" y="291"/>
                  </a:cubicBezTo>
                  <a:cubicBezTo>
                    <a:pt x="2572" y="255"/>
                    <a:pt x="2584" y="148"/>
                    <a:pt x="2548" y="76"/>
                  </a:cubicBezTo>
                  <a:cubicBezTo>
                    <a:pt x="2519" y="25"/>
                    <a:pt x="2467" y="1"/>
                    <a:pt x="2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94;p61">
              <a:extLst>
                <a:ext uri="{FF2B5EF4-FFF2-40B4-BE49-F238E27FC236}">
                  <a16:creationId xmlns:a16="http://schemas.microsoft.com/office/drawing/2014/main" id="{966E8C9F-4C33-DABA-EF66-673CC7225EDD}"/>
                </a:ext>
              </a:extLst>
            </p:cNvPr>
            <p:cNvSpPr/>
            <p:nvPr/>
          </p:nvSpPr>
          <p:spPr>
            <a:xfrm>
              <a:off x="1456051" y="2422129"/>
              <a:ext cx="180271" cy="162937"/>
            </a:xfrm>
            <a:custGeom>
              <a:avLst/>
              <a:gdLst/>
              <a:ahLst/>
              <a:cxnLst/>
              <a:rect l="l" t="t" r="r" b="b"/>
              <a:pathLst>
                <a:path w="5668" h="5123" extrusionOk="0">
                  <a:moveTo>
                    <a:pt x="1621" y="1"/>
                  </a:moveTo>
                  <a:cubicBezTo>
                    <a:pt x="1104" y="1"/>
                    <a:pt x="591" y="107"/>
                    <a:pt x="119" y="317"/>
                  </a:cubicBezTo>
                  <a:cubicBezTo>
                    <a:pt x="24" y="353"/>
                    <a:pt x="0" y="448"/>
                    <a:pt x="24" y="544"/>
                  </a:cubicBezTo>
                  <a:cubicBezTo>
                    <a:pt x="51" y="616"/>
                    <a:pt x="113" y="648"/>
                    <a:pt x="184" y="648"/>
                  </a:cubicBezTo>
                  <a:cubicBezTo>
                    <a:pt x="205" y="648"/>
                    <a:pt x="228" y="645"/>
                    <a:pt x="250" y="639"/>
                  </a:cubicBezTo>
                  <a:cubicBezTo>
                    <a:pt x="965" y="317"/>
                    <a:pt x="1536" y="365"/>
                    <a:pt x="1643" y="353"/>
                  </a:cubicBezTo>
                  <a:cubicBezTo>
                    <a:pt x="3941" y="365"/>
                    <a:pt x="5644" y="2556"/>
                    <a:pt x="4894" y="4901"/>
                  </a:cubicBezTo>
                  <a:cubicBezTo>
                    <a:pt x="4870" y="4997"/>
                    <a:pt x="4906" y="5080"/>
                    <a:pt x="5001" y="5116"/>
                  </a:cubicBezTo>
                  <a:cubicBezTo>
                    <a:pt x="5018" y="5120"/>
                    <a:pt x="5035" y="5123"/>
                    <a:pt x="5052" y="5123"/>
                  </a:cubicBezTo>
                  <a:cubicBezTo>
                    <a:pt x="5119" y="5123"/>
                    <a:pt x="5184" y="5085"/>
                    <a:pt x="5203" y="5009"/>
                  </a:cubicBezTo>
                  <a:cubicBezTo>
                    <a:pt x="5668" y="3508"/>
                    <a:pt x="5239" y="2044"/>
                    <a:pt x="4263" y="1079"/>
                  </a:cubicBezTo>
                  <a:cubicBezTo>
                    <a:pt x="3524" y="356"/>
                    <a:pt x="2566" y="1"/>
                    <a:pt x="16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95;p61">
              <a:extLst>
                <a:ext uri="{FF2B5EF4-FFF2-40B4-BE49-F238E27FC236}">
                  <a16:creationId xmlns:a16="http://schemas.microsoft.com/office/drawing/2014/main" id="{E57BFFD2-8D92-1702-7816-419405C1C42E}"/>
                </a:ext>
              </a:extLst>
            </p:cNvPr>
            <p:cNvSpPr/>
            <p:nvPr/>
          </p:nvSpPr>
          <p:spPr>
            <a:xfrm>
              <a:off x="1532160" y="2593590"/>
              <a:ext cx="81834" cy="180207"/>
            </a:xfrm>
            <a:custGeom>
              <a:avLst/>
              <a:gdLst/>
              <a:ahLst/>
              <a:cxnLst/>
              <a:rect l="l" t="t" r="r" b="b"/>
              <a:pathLst>
                <a:path w="2573" h="5666" extrusionOk="0">
                  <a:moveTo>
                    <a:pt x="2399" y="1"/>
                  </a:moveTo>
                  <a:cubicBezTo>
                    <a:pt x="2340" y="1"/>
                    <a:pt x="2284" y="36"/>
                    <a:pt x="2251" y="94"/>
                  </a:cubicBezTo>
                  <a:cubicBezTo>
                    <a:pt x="2096" y="380"/>
                    <a:pt x="1715" y="856"/>
                    <a:pt x="1715" y="1737"/>
                  </a:cubicBezTo>
                  <a:lnTo>
                    <a:pt x="1715" y="5273"/>
                  </a:lnTo>
                  <a:cubicBezTo>
                    <a:pt x="1715" y="5309"/>
                    <a:pt x="1679" y="5332"/>
                    <a:pt x="1655" y="5332"/>
                  </a:cubicBezTo>
                  <a:lnTo>
                    <a:pt x="167" y="5332"/>
                  </a:lnTo>
                  <a:cubicBezTo>
                    <a:pt x="72" y="5332"/>
                    <a:pt x="0" y="5404"/>
                    <a:pt x="0" y="5499"/>
                  </a:cubicBezTo>
                  <a:cubicBezTo>
                    <a:pt x="0" y="5583"/>
                    <a:pt x="72" y="5666"/>
                    <a:pt x="167" y="5666"/>
                  </a:cubicBezTo>
                  <a:lnTo>
                    <a:pt x="1655" y="5666"/>
                  </a:lnTo>
                  <a:cubicBezTo>
                    <a:pt x="1858" y="5666"/>
                    <a:pt x="2036" y="5487"/>
                    <a:pt x="2036" y="5273"/>
                  </a:cubicBezTo>
                  <a:lnTo>
                    <a:pt x="2036" y="1737"/>
                  </a:lnTo>
                  <a:cubicBezTo>
                    <a:pt x="2036" y="963"/>
                    <a:pt x="2382" y="558"/>
                    <a:pt x="2548" y="249"/>
                  </a:cubicBezTo>
                  <a:cubicBezTo>
                    <a:pt x="2572" y="153"/>
                    <a:pt x="2548" y="70"/>
                    <a:pt x="2477" y="22"/>
                  </a:cubicBezTo>
                  <a:cubicBezTo>
                    <a:pt x="2451" y="8"/>
                    <a:pt x="2425" y="1"/>
                    <a:pt x="2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96;p61">
              <a:extLst>
                <a:ext uri="{FF2B5EF4-FFF2-40B4-BE49-F238E27FC236}">
                  <a16:creationId xmlns:a16="http://schemas.microsoft.com/office/drawing/2014/main" id="{2552EF0A-1485-7183-389B-B99F86CB360F}"/>
                </a:ext>
              </a:extLst>
            </p:cNvPr>
            <p:cNvSpPr/>
            <p:nvPr/>
          </p:nvSpPr>
          <p:spPr>
            <a:xfrm>
              <a:off x="1425359" y="2572313"/>
              <a:ext cx="24267" cy="17843"/>
            </a:xfrm>
            <a:custGeom>
              <a:avLst/>
              <a:gdLst/>
              <a:ahLst/>
              <a:cxnLst/>
              <a:rect l="l" t="t" r="r" b="b"/>
              <a:pathLst>
                <a:path w="763" h="561" extrusionOk="0">
                  <a:moveTo>
                    <a:pt x="583" y="0"/>
                  </a:moveTo>
                  <a:cubicBezTo>
                    <a:pt x="554" y="0"/>
                    <a:pt x="525" y="8"/>
                    <a:pt x="501" y="25"/>
                  </a:cubicBezTo>
                  <a:lnTo>
                    <a:pt x="96" y="239"/>
                  </a:lnTo>
                  <a:cubicBezTo>
                    <a:pt x="25" y="287"/>
                    <a:pt x="1" y="394"/>
                    <a:pt x="37" y="465"/>
                  </a:cubicBezTo>
                  <a:cubicBezTo>
                    <a:pt x="72" y="525"/>
                    <a:pt x="132" y="560"/>
                    <a:pt x="191" y="560"/>
                  </a:cubicBezTo>
                  <a:cubicBezTo>
                    <a:pt x="215" y="560"/>
                    <a:pt x="251" y="560"/>
                    <a:pt x="275" y="537"/>
                  </a:cubicBezTo>
                  <a:lnTo>
                    <a:pt x="680" y="322"/>
                  </a:lnTo>
                  <a:cubicBezTo>
                    <a:pt x="739" y="263"/>
                    <a:pt x="763" y="156"/>
                    <a:pt x="727" y="84"/>
                  </a:cubicBezTo>
                  <a:cubicBezTo>
                    <a:pt x="696" y="29"/>
                    <a:pt x="639"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97;p61">
              <a:extLst>
                <a:ext uri="{FF2B5EF4-FFF2-40B4-BE49-F238E27FC236}">
                  <a16:creationId xmlns:a16="http://schemas.microsoft.com/office/drawing/2014/main" id="{C53AFB33-86C6-96B1-E75B-A5015701ACD7}"/>
                </a:ext>
              </a:extLst>
            </p:cNvPr>
            <p:cNvSpPr/>
            <p:nvPr/>
          </p:nvSpPr>
          <p:spPr>
            <a:xfrm>
              <a:off x="1562820" y="2573680"/>
              <a:ext cx="26176" cy="17620"/>
            </a:xfrm>
            <a:custGeom>
              <a:avLst/>
              <a:gdLst/>
              <a:ahLst/>
              <a:cxnLst/>
              <a:rect l="l" t="t" r="r" b="b"/>
              <a:pathLst>
                <a:path w="823" h="554" extrusionOk="0">
                  <a:moveTo>
                    <a:pt x="201" y="1"/>
                  </a:moveTo>
                  <a:cubicBezTo>
                    <a:pt x="143" y="1"/>
                    <a:pt x="81" y="28"/>
                    <a:pt x="48" y="77"/>
                  </a:cubicBezTo>
                  <a:cubicBezTo>
                    <a:pt x="1" y="160"/>
                    <a:pt x="37" y="255"/>
                    <a:pt x="108" y="303"/>
                  </a:cubicBezTo>
                  <a:cubicBezTo>
                    <a:pt x="513" y="529"/>
                    <a:pt x="513" y="553"/>
                    <a:pt x="584" y="553"/>
                  </a:cubicBezTo>
                  <a:cubicBezTo>
                    <a:pt x="763" y="541"/>
                    <a:pt x="822" y="315"/>
                    <a:pt x="680" y="244"/>
                  </a:cubicBezTo>
                  <a:lnTo>
                    <a:pt x="275" y="17"/>
                  </a:lnTo>
                  <a:cubicBezTo>
                    <a:pt x="253" y="6"/>
                    <a:pt x="227"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98;p61">
              <a:extLst>
                <a:ext uri="{FF2B5EF4-FFF2-40B4-BE49-F238E27FC236}">
                  <a16:creationId xmlns:a16="http://schemas.microsoft.com/office/drawing/2014/main" id="{149BD68F-2CE2-4622-F66E-BB35A8107399}"/>
                </a:ext>
              </a:extLst>
            </p:cNvPr>
            <p:cNvSpPr/>
            <p:nvPr/>
          </p:nvSpPr>
          <p:spPr>
            <a:xfrm>
              <a:off x="1448100" y="2481414"/>
              <a:ext cx="125375" cy="191275"/>
            </a:xfrm>
            <a:custGeom>
              <a:avLst/>
              <a:gdLst/>
              <a:ahLst/>
              <a:cxnLst/>
              <a:rect l="l" t="t" r="r" b="b"/>
              <a:pathLst>
                <a:path w="3942" h="6014" extrusionOk="0">
                  <a:moveTo>
                    <a:pt x="1280" y="1498"/>
                  </a:moveTo>
                  <a:cubicBezTo>
                    <a:pt x="1355" y="1498"/>
                    <a:pt x="1429" y="1543"/>
                    <a:pt x="1429" y="1632"/>
                  </a:cubicBezTo>
                  <a:lnTo>
                    <a:pt x="1429" y="1763"/>
                  </a:lnTo>
                  <a:lnTo>
                    <a:pt x="1262" y="1763"/>
                  </a:lnTo>
                  <a:cubicBezTo>
                    <a:pt x="1191" y="1763"/>
                    <a:pt x="1131" y="1704"/>
                    <a:pt x="1131" y="1632"/>
                  </a:cubicBezTo>
                  <a:cubicBezTo>
                    <a:pt x="1131" y="1543"/>
                    <a:pt x="1206" y="1498"/>
                    <a:pt x="1280" y="1498"/>
                  </a:cubicBezTo>
                  <a:close/>
                  <a:moveTo>
                    <a:pt x="2483" y="1498"/>
                  </a:moveTo>
                  <a:cubicBezTo>
                    <a:pt x="2557" y="1498"/>
                    <a:pt x="2632" y="1543"/>
                    <a:pt x="2632" y="1632"/>
                  </a:cubicBezTo>
                  <a:cubicBezTo>
                    <a:pt x="2632" y="1704"/>
                    <a:pt x="2572" y="1763"/>
                    <a:pt x="2501" y="1763"/>
                  </a:cubicBezTo>
                  <a:lnTo>
                    <a:pt x="2334" y="1763"/>
                  </a:lnTo>
                  <a:lnTo>
                    <a:pt x="2334" y="1632"/>
                  </a:lnTo>
                  <a:cubicBezTo>
                    <a:pt x="2334" y="1543"/>
                    <a:pt x="2408" y="1498"/>
                    <a:pt x="2483" y="1498"/>
                  </a:cubicBezTo>
                  <a:close/>
                  <a:moveTo>
                    <a:pt x="1989" y="2085"/>
                  </a:moveTo>
                  <a:lnTo>
                    <a:pt x="1989" y="3776"/>
                  </a:lnTo>
                  <a:lnTo>
                    <a:pt x="1739" y="3776"/>
                  </a:lnTo>
                  <a:lnTo>
                    <a:pt x="1739" y="2085"/>
                  </a:lnTo>
                  <a:close/>
                  <a:moveTo>
                    <a:pt x="2524" y="4097"/>
                  </a:moveTo>
                  <a:lnTo>
                    <a:pt x="2524" y="4430"/>
                  </a:lnTo>
                  <a:lnTo>
                    <a:pt x="1215" y="4430"/>
                  </a:lnTo>
                  <a:lnTo>
                    <a:pt x="1215" y="4097"/>
                  </a:lnTo>
                  <a:close/>
                  <a:moveTo>
                    <a:pt x="2512" y="4752"/>
                  </a:moveTo>
                  <a:lnTo>
                    <a:pt x="2512" y="4942"/>
                  </a:lnTo>
                  <a:lnTo>
                    <a:pt x="2524" y="4942"/>
                  </a:lnTo>
                  <a:cubicBezTo>
                    <a:pt x="2524" y="5026"/>
                    <a:pt x="2465" y="5085"/>
                    <a:pt x="2393" y="5085"/>
                  </a:cubicBezTo>
                  <a:lnTo>
                    <a:pt x="1334" y="5085"/>
                  </a:lnTo>
                  <a:cubicBezTo>
                    <a:pt x="1262" y="5085"/>
                    <a:pt x="1203" y="5026"/>
                    <a:pt x="1203" y="4942"/>
                  </a:cubicBezTo>
                  <a:lnTo>
                    <a:pt x="1203" y="4752"/>
                  </a:lnTo>
                  <a:close/>
                  <a:moveTo>
                    <a:pt x="2227" y="5395"/>
                  </a:moveTo>
                  <a:cubicBezTo>
                    <a:pt x="2203" y="5561"/>
                    <a:pt x="2048" y="5681"/>
                    <a:pt x="1870" y="5681"/>
                  </a:cubicBezTo>
                  <a:cubicBezTo>
                    <a:pt x="1691" y="5681"/>
                    <a:pt x="1548" y="5561"/>
                    <a:pt x="1500" y="5395"/>
                  </a:cubicBezTo>
                  <a:close/>
                  <a:moveTo>
                    <a:pt x="1874" y="1"/>
                  </a:moveTo>
                  <a:cubicBezTo>
                    <a:pt x="834" y="1"/>
                    <a:pt x="0" y="837"/>
                    <a:pt x="0" y="1882"/>
                  </a:cubicBezTo>
                  <a:cubicBezTo>
                    <a:pt x="0" y="2406"/>
                    <a:pt x="215" y="2906"/>
                    <a:pt x="607" y="3264"/>
                  </a:cubicBezTo>
                  <a:cubicBezTo>
                    <a:pt x="786" y="3418"/>
                    <a:pt x="869" y="3656"/>
                    <a:pt x="869" y="3895"/>
                  </a:cubicBezTo>
                  <a:lnTo>
                    <a:pt x="869" y="4942"/>
                  </a:lnTo>
                  <a:cubicBezTo>
                    <a:pt x="869" y="5145"/>
                    <a:pt x="988" y="5300"/>
                    <a:pt x="1155" y="5359"/>
                  </a:cubicBezTo>
                  <a:cubicBezTo>
                    <a:pt x="1191" y="5716"/>
                    <a:pt x="1489" y="6014"/>
                    <a:pt x="1858" y="6014"/>
                  </a:cubicBezTo>
                  <a:cubicBezTo>
                    <a:pt x="2227" y="6014"/>
                    <a:pt x="2524" y="5740"/>
                    <a:pt x="2560" y="5359"/>
                  </a:cubicBezTo>
                  <a:cubicBezTo>
                    <a:pt x="2715" y="5288"/>
                    <a:pt x="2834" y="5121"/>
                    <a:pt x="2834" y="4942"/>
                  </a:cubicBezTo>
                  <a:lnTo>
                    <a:pt x="2834" y="3871"/>
                  </a:lnTo>
                  <a:cubicBezTo>
                    <a:pt x="2834" y="3811"/>
                    <a:pt x="2834" y="3752"/>
                    <a:pt x="2858" y="3692"/>
                  </a:cubicBezTo>
                  <a:cubicBezTo>
                    <a:pt x="2870" y="3609"/>
                    <a:pt x="2822" y="3514"/>
                    <a:pt x="2727" y="3502"/>
                  </a:cubicBezTo>
                  <a:cubicBezTo>
                    <a:pt x="2718" y="3500"/>
                    <a:pt x="2710" y="3500"/>
                    <a:pt x="2701" y="3500"/>
                  </a:cubicBezTo>
                  <a:cubicBezTo>
                    <a:pt x="2627" y="3500"/>
                    <a:pt x="2558" y="3546"/>
                    <a:pt x="2536" y="3621"/>
                  </a:cubicBezTo>
                  <a:cubicBezTo>
                    <a:pt x="2524" y="3668"/>
                    <a:pt x="2524" y="3728"/>
                    <a:pt x="2512" y="3776"/>
                  </a:cubicBezTo>
                  <a:lnTo>
                    <a:pt x="2298" y="3776"/>
                  </a:lnTo>
                  <a:lnTo>
                    <a:pt x="2298" y="2085"/>
                  </a:lnTo>
                  <a:lnTo>
                    <a:pt x="2465" y="2085"/>
                  </a:lnTo>
                  <a:cubicBezTo>
                    <a:pt x="2715" y="2085"/>
                    <a:pt x="2929" y="1882"/>
                    <a:pt x="2929" y="1632"/>
                  </a:cubicBezTo>
                  <a:cubicBezTo>
                    <a:pt x="2929" y="1370"/>
                    <a:pt x="2715" y="1168"/>
                    <a:pt x="2465" y="1168"/>
                  </a:cubicBezTo>
                  <a:lnTo>
                    <a:pt x="2441" y="1168"/>
                  </a:lnTo>
                  <a:cubicBezTo>
                    <a:pt x="2179" y="1168"/>
                    <a:pt x="1977" y="1370"/>
                    <a:pt x="1977" y="1632"/>
                  </a:cubicBezTo>
                  <a:lnTo>
                    <a:pt x="1977" y="1763"/>
                  </a:lnTo>
                  <a:lnTo>
                    <a:pt x="1727" y="1763"/>
                  </a:lnTo>
                  <a:lnTo>
                    <a:pt x="1727" y="1632"/>
                  </a:lnTo>
                  <a:cubicBezTo>
                    <a:pt x="1727" y="1370"/>
                    <a:pt x="1512" y="1168"/>
                    <a:pt x="1262" y="1168"/>
                  </a:cubicBezTo>
                  <a:lnTo>
                    <a:pt x="1227" y="1168"/>
                  </a:lnTo>
                  <a:cubicBezTo>
                    <a:pt x="977" y="1168"/>
                    <a:pt x="774" y="1370"/>
                    <a:pt x="774" y="1632"/>
                  </a:cubicBezTo>
                  <a:cubicBezTo>
                    <a:pt x="774" y="1882"/>
                    <a:pt x="977" y="2085"/>
                    <a:pt x="1227" y="2085"/>
                  </a:cubicBezTo>
                  <a:lnTo>
                    <a:pt x="1393" y="2085"/>
                  </a:lnTo>
                  <a:lnTo>
                    <a:pt x="1393" y="3776"/>
                  </a:lnTo>
                  <a:lnTo>
                    <a:pt x="1191" y="3776"/>
                  </a:lnTo>
                  <a:cubicBezTo>
                    <a:pt x="1155" y="3478"/>
                    <a:pt x="1024" y="3204"/>
                    <a:pt x="810" y="3014"/>
                  </a:cubicBezTo>
                  <a:cubicBezTo>
                    <a:pt x="488" y="2716"/>
                    <a:pt x="310" y="2299"/>
                    <a:pt x="310" y="1871"/>
                  </a:cubicBezTo>
                  <a:cubicBezTo>
                    <a:pt x="310" y="1013"/>
                    <a:pt x="988" y="323"/>
                    <a:pt x="1858" y="323"/>
                  </a:cubicBezTo>
                  <a:lnTo>
                    <a:pt x="1905" y="323"/>
                  </a:lnTo>
                  <a:cubicBezTo>
                    <a:pt x="2715" y="335"/>
                    <a:pt x="3394" y="1013"/>
                    <a:pt x="3405" y="1835"/>
                  </a:cubicBezTo>
                  <a:lnTo>
                    <a:pt x="3405" y="1847"/>
                  </a:lnTo>
                  <a:cubicBezTo>
                    <a:pt x="3405" y="2287"/>
                    <a:pt x="3239" y="2668"/>
                    <a:pt x="2929" y="2966"/>
                  </a:cubicBezTo>
                  <a:cubicBezTo>
                    <a:pt x="2870" y="3025"/>
                    <a:pt x="2858" y="3133"/>
                    <a:pt x="2929" y="3204"/>
                  </a:cubicBezTo>
                  <a:cubicBezTo>
                    <a:pt x="2965" y="3240"/>
                    <a:pt x="3007" y="3258"/>
                    <a:pt x="3048" y="3258"/>
                  </a:cubicBezTo>
                  <a:cubicBezTo>
                    <a:pt x="3090" y="3258"/>
                    <a:pt x="3132" y="3240"/>
                    <a:pt x="3167" y="3204"/>
                  </a:cubicBezTo>
                  <a:cubicBezTo>
                    <a:pt x="3906" y="2502"/>
                    <a:pt x="3941" y="1299"/>
                    <a:pt x="3191" y="561"/>
                  </a:cubicBezTo>
                  <a:cubicBezTo>
                    <a:pt x="2858" y="216"/>
                    <a:pt x="2393" y="1"/>
                    <a:pt x="1917" y="1"/>
                  </a:cubicBezTo>
                  <a:cubicBezTo>
                    <a:pt x="1903" y="1"/>
                    <a:pt x="1888" y="1"/>
                    <a:pt x="1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99;p61">
              <a:extLst>
                <a:ext uri="{FF2B5EF4-FFF2-40B4-BE49-F238E27FC236}">
                  <a16:creationId xmlns:a16="http://schemas.microsoft.com/office/drawing/2014/main" id="{2B905640-8217-CEC7-4450-6E2AC2D395BB}"/>
                </a:ext>
              </a:extLst>
            </p:cNvPr>
            <p:cNvSpPr/>
            <p:nvPr/>
          </p:nvSpPr>
          <p:spPr>
            <a:xfrm>
              <a:off x="1502232" y="2449259"/>
              <a:ext cx="10655" cy="25380"/>
            </a:xfrm>
            <a:custGeom>
              <a:avLst/>
              <a:gdLst/>
              <a:ahLst/>
              <a:cxnLst/>
              <a:rect l="l" t="t" r="r" b="b"/>
              <a:pathLst>
                <a:path w="335" h="798" extrusionOk="0">
                  <a:moveTo>
                    <a:pt x="168" y="0"/>
                  </a:moveTo>
                  <a:cubicBezTo>
                    <a:pt x="84" y="0"/>
                    <a:pt x="1" y="84"/>
                    <a:pt x="1" y="167"/>
                  </a:cubicBezTo>
                  <a:lnTo>
                    <a:pt x="1" y="631"/>
                  </a:lnTo>
                  <a:cubicBezTo>
                    <a:pt x="1" y="715"/>
                    <a:pt x="84" y="798"/>
                    <a:pt x="168" y="798"/>
                  </a:cubicBezTo>
                  <a:cubicBezTo>
                    <a:pt x="263" y="798"/>
                    <a:pt x="334" y="715"/>
                    <a:pt x="334" y="631"/>
                  </a:cubicBezTo>
                  <a:lnTo>
                    <a:pt x="334" y="167"/>
                  </a:lnTo>
                  <a:cubicBezTo>
                    <a:pt x="334" y="84"/>
                    <a:pt x="263"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00;p61">
              <a:extLst>
                <a:ext uri="{FF2B5EF4-FFF2-40B4-BE49-F238E27FC236}">
                  <a16:creationId xmlns:a16="http://schemas.microsoft.com/office/drawing/2014/main" id="{A549599C-0984-9456-6B1D-3AF4B060AE0B}"/>
                </a:ext>
              </a:extLst>
            </p:cNvPr>
            <p:cNvSpPr/>
            <p:nvPr/>
          </p:nvSpPr>
          <p:spPr>
            <a:xfrm>
              <a:off x="1458309" y="2460582"/>
              <a:ext cx="18988" cy="23090"/>
            </a:xfrm>
            <a:custGeom>
              <a:avLst/>
              <a:gdLst/>
              <a:ahLst/>
              <a:cxnLst/>
              <a:rect l="l" t="t" r="r" b="b"/>
              <a:pathLst>
                <a:path w="597" h="726" extrusionOk="0">
                  <a:moveTo>
                    <a:pt x="190" y="1"/>
                  </a:moveTo>
                  <a:cubicBezTo>
                    <a:pt x="161" y="1"/>
                    <a:pt x="132" y="9"/>
                    <a:pt x="108" y="25"/>
                  </a:cubicBezTo>
                  <a:cubicBezTo>
                    <a:pt x="25" y="61"/>
                    <a:pt x="1" y="168"/>
                    <a:pt x="48" y="240"/>
                  </a:cubicBezTo>
                  <a:lnTo>
                    <a:pt x="275" y="644"/>
                  </a:lnTo>
                  <a:cubicBezTo>
                    <a:pt x="299" y="693"/>
                    <a:pt x="357" y="726"/>
                    <a:pt x="414" y="726"/>
                  </a:cubicBezTo>
                  <a:cubicBezTo>
                    <a:pt x="441" y="726"/>
                    <a:pt x="466" y="719"/>
                    <a:pt x="489" y="704"/>
                  </a:cubicBezTo>
                  <a:cubicBezTo>
                    <a:pt x="572" y="656"/>
                    <a:pt x="596" y="573"/>
                    <a:pt x="548" y="478"/>
                  </a:cubicBezTo>
                  <a:lnTo>
                    <a:pt x="322" y="85"/>
                  </a:lnTo>
                  <a:cubicBezTo>
                    <a:pt x="299" y="30"/>
                    <a:pt x="244" y="1"/>
                    <a:pt x="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01;p61">
              <a:extLst>
                <a:ext uri="{FF2B5EF4-FFF2-40B4-BE49-F238E27FC236}">
                  <a16:creationId xmlns:a16="http://schemas.microsoft.com/office/drawing/2014/main" id="{8F413DA8-9790-C9F3-1075-800D8829075C}"/>
                </a:ext>
              </a:extLst>
            </p:cNvPr>
            <p:cNvSpPr/>
            <p:nvPr/>
          </p:nvSpPr>
          <p:spPr>
            <a:xfrm>
              <a:off x="1425741" y="2492768"/>
              <a:ext cx="25031" cy="17874"/>
            </a:xfrm>
            <a:custGeom>
              <a:avLst/>
              <a:gdLst/>
              <a:ahLst/>
              <a:cxnLst/>
              <a:rect l="l" t="t" r="r" b="b"/>
              <a:pathLst>
                <a:path w="787" h="562" extrusionOk="0">
                  <a:moveTo>
                    <a:pt x="181" y="1"/>
                  </a:moveTo>
                  <a:cubicBezTo>
                    <a:pt x="126" y="1"/>
                    <a:pt x="72" y="30"/>
                    <a:pt x="48" y="85"/>
                  </a:cubicBezTo>
                  <a:cubicBezTo>
                    <a:pt x="1" y="156"/>
                    <a:pt x="25" y="263"/>
                    <a:pt x="108" y="299"/>
                  </a:cubicBezTo>
                  <a:cubicBezTo>
                    <a:pt x="501" y="525"/>
                    <a:pt x="501" y="561"/>
                    <a:pt x="584" y="561"/>
                  </a:cubicBezTo>
                  <a:cubicBezTo>
                    <a:pt x="632" y="561"/>
                    <a:pt x="703" y="525"/>
                    <a:pt x="727" y="466"/>
                  </a:cubicBezTo>
                  <a:cubicBezTo>
                    <a:pt x="787" y="394"/>
                    <a:pt x="751" y="287"/>
                    <a:pt x="668" y="240"/>
                  </a:cubicBezTo>
                  <a:lnTo>
                    <a:pt x="263" y="25"/>
                  </a:lnTo>
                  <a:cubicBezTo>
                    <a:pt x="238" y="9"/>
                    <a:pt x="209" y="1"/>
                    <a:pt x="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02;p61">
              <a:extLst>
                <a:ext uri="{FF2B5EF4-FFF2-40B4-BE49-F238E27FC236}">
                  <a16:creationId xmlns:a16="http://schemas.microsoft.com/office/drawing/2014/main" id="{34EEA108-6708-295C-90A0-2B179F77B946}"/>
                </a:ext>
              </a:extLst>
            </p:cNvPr>
            <p:cNvSpPr/>
            <p:nvPr/>
          </p:nvSpPr>
          <p:spPr>
            <a:xfrm>
              <a:off x="1414768" y="2535959"/>
              <a:ext cx="25031" cy="10655"/>
            </a:xfrm>
            <a:custGeom>
              <a:avLst/>
              <a:gdLst/>
              <a:ahLst/>
              <a:cxnLst/>
              <a:rect l="l" t="t" r="r" b="b"/>
              <a:pathLst>
                <a:path w="787" h="335" extrusionOk="0">
                  <a:moveTo>
                    <a:pt x="167" y="1"/>
                  </a:moveTo>
                  <a:cubicBezTo>
                    <a:pt x="72" y="1"/>
                    <a:pt x="1" y="72"/>
                    <a:pt x="1" y="167"/>
                  </a:cubicBezTo>
                  <a:cubicBezTo>
                    <a:pt x="1" y="251"/>
                    <a:pt x="72" y="334"/>
                    <a:pt x="167" y="334"/>
                  </a:cubicBezTo>
                  <a:lnTo>
                    <a:pt x="632" y="334"/>
                  </a:lnTo>
                  <a:cubicBezTo>
                    <a:pt x="715" y="334"/>
                    <a:pt x="786" y="251"/>
                    <a:pt x="786" y="167"/>
                  </a:cubicBezTo>
                  <a:cubicBezTo>
                    <a:pt x="786" y="72"/>
                    <a:pt x="715"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03;p61">
              <a:extLst>
                <a:ext uri="{FF2B5EF4-FFF2-40B4-BE49-F238E27FC236}">
                  <a16:creationId xmlns:a16="http://schemas.microsoft.com/office/drawing/2014/main" id="{244E0E1C-43A0-D095-C88A-72B0C64AA911}"/>
                </a:ext>
              </a:extLst>
            </p:cNvPr>
            <p:cNvSpPr/>
            <p:nvPr/>
          </p:nvSpPr>
          <p:spPr>
            <a:xfrm>
              <a:off x="1573825" y="2537104"/>
              <a:ext cx="24999" cy="10241"/>
            </a:xfrm>
            <a:custGeom>
              <a:avLst/>
              <a:gdLst/>
              <a:ahLst/>
              <a:cxnLst/>
              <a:rect l="l" t="t" r="r" b="b"/>
              <a:pathLst>
                <a:path w="786" h="322" extrusionOk="0">
                  <a:moveTo>
                    <a:pt x="167" y="0"/>
                  </a:moveTo>
                  <a:cubicBezTo>
                    <a:pt x="72" y="0"/>
                    <a:pt x="0" y="72"/>
                    <a:pt x="0" y="155"/>
                  </a:cubicBezTo>
                  <a:cubicBezTo>
                    <a:pt x="0" y="251"/>
                    <a:pt x="72" y="322"/>
                    <a:pt x="167" y="322"/>
                  </a:cubicBezTo>
                  <a:lnTo>
                    <a:pt x="631" y="322"/>
                  </a:lnTo>
                  <a:cubicBezTo>
                    <a:pt x="715" y="322"/>
                    <a:pt x="786" y="251"/>
                    <a:pt x="786" y="155"/>
                  </a:cubicBezTo>
                  <a:cubicBezTo>
                    <a:pt x="786" y="72"/>
                    <a:pt x="715" y="0"/>
                    <a:pt x="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04;p61">
              <a:extLst>
                <a:ext uri="{FF2B5EF4-FFF2-40B4-BE49-F238E27FC236}">
                  <a16:creationId xmlns:a16="http://schemas.microsoft.com/office/drawing/2014/main" id="{ECA96C26-6F11-2C83-232E-82EC6B2EEC9F}"/>
                </a:ext>
              </a:extLst>
            </p:cNvPr>
            <p:cNvSpPr/>
            <p:nvPr/>
          </p:nvSpPr>
          <p:spPr>
            <a:xfrm>
              <a:off x="1563965" y="2493627"/>
              <a:ext cx="24649" cy="17525"/>
            </a:xfrm>
            <a:custGeom>
              <a:avLst/>
              <a:gdLst/>
              <a:ahLst/>
              <a:cxnLst/>
              <a:rect l="l" t="t" r="r" b="b"/>
              <a:pathLst>
                <a:path w="775" h="551" extrusionOk="0">
                  <a:moveTo>
                    <a:pt x="576" y="0"/>
                  </a:moveTo>
                  <a:cubicBezTo>
                    <a:pt x="549" y="0"/>
                    <a:pt x="523" y="7"/>
                    <a:pt x="501" y="22"/>
                  </a:cubicBezTo>
                  <a:lnTo>
                    <a:pt x="108" y="248"/>
                  </a:lnTo>
                  <a:cubicBezTo>
                    <a:pt x="24" y="296"/>
                    <a:pt x="1" y="391"/>
                    <a:pt x="48" y="475"/>
                  </a:cubicBezTo>
                  <a:cubicBezTo>
                    <a:pt x="73" y="524"/>
                    <a:pt x="132" y="550"/>
                    <a:pt x="189" y="550"/>
                  </a:cubicBezTo>
                  <a:cubicBezTo>
                    <a:pt x="215" y="550"/>
                    <a:pt x="240" y="545"/>
                    <a:pt x="263" y="534"/>
                  </a:cubicBezTo>
                  <a:lnTo>
                    <a:pt x="667" y="308"/>
                  </a:lnTo>
                  <a:cubicBezTo>
                    <a:pt x="739" y="260"/>
                    <a:pt x="774" y="153"/>
                    <a:pt x="727" y="82"/>
                  </a:cubicBezTo>
                  <a:cubicBezTo>
                    <a:pt x="694" y="33"/>
                    <a:pt x="633" y="0"/>
                    <a:pt x="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05;p61">
              <a:extLst>
                <a:ext uri="{FF2B5EF4-FFF2-40B4-BE49-F238E27FC236}">
                  <a16:creationId xmlns:a16="http://schemas.microsoft.com/office/drawing/2014/main" id="{427F6838-DCEC-9F6B-F76A-FDE43F624D5F}"/>
                </a:ext>
              </a:extLst>
            </p:cNvPr>
            <p:cNvSpPr/>
            <p:nvPr/>
          </p:nvSpPr>
          <p:spPr>
            <a:xfrm>
              <a:off x="1537853" y="2461440"/>
              <a:ext cx="18956" cy="23090"/>
            </a:xfrm>
            <a:custGeom>
              <a:avLst/>
              <a:gdLst/>
              <a:ahLst/>
              <a:cxnLst/>
              <a:rect l="l" t="t" r="r" b="b"/>
              <a:pathLst>
                <a:path w="596" h="726" extrusionOk="0">
                  <a:moveTo>
                    <a:pt x="414" y="0"/>
                  </a:moveTo>
                  <a:cubicBezTo>
                    <a:pt x="357" y="0"/>
                    <a:pt x="298" y="33"/>
                    <a:pt x="274" y="82"/>
                  </a:cubicBezTo>
                  <a:lnTo>
                    <a:pt x="48" y="486"/>
                  </a:lnTo>
                  <a:cubicBezTo>
                    <a:pt x="0" y="558"/>
                    <a:pt x="36" y="665"/>
                    <a:pt x="107" y="701"/>
                  </a:cubicBezTo>
                  <a:cubicBezTo>
                    <a:pt x="132" y="718"/>
                    <a:pt x="162" y="725"/>
                    <a:pt x="192" y="725"/>
                  </a:cubicBezTo>
                  <a:cubicBezTo>
                    <a:pt x="247" y="725"/>
                    <a:pt x="303" y="699"/>
                    <a:pt x="333" y="653"/>
                  </a:cubicBezTo>
                  <a:lnTo>
                    <a:pt x="548" y="248"/>
                  </a:lnTo>
                  <a:cubicBezTo>
                    <a:pt x="595" y="177"/>
                    <a:pt x="572" y="70"/>
                    <a:pt x="488" y="22"/>
                  </a:cubicBezTo>
                  <a:cubicBezTo>
                    <a:pt x="466" y="7"/>
                    <a:pt x="440" y="0"/>
                    <a:pt x="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8953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p:nvPr/>
        </p:nvSpPr>
        <p:spPr>
          <a:xfrm rot="5400000">
            <a:off x="2084727" y="2057381"/>
            <a:ext cx="1574400" cy="2730490"/>
          </a:xfrm>
          <a:prstGeom prst="flowChartOffpageConnector">
            <a:avLst/>
          </a:prstGeom>
          <a:solidFill>
            <a:srgbClr val="476D1D"/>
          </a:solidFill>
          <a:ln>
            <a:noFill/>
          </a:ln>
        </p:spPr>
        <p:txBody>
          <a:bodyPr spcFirstLastPara="1" wrap="square" lIns="91425" tIns="91425" rIns="91425" bIns="91425" anchor="ctr" anchorCtr="0">
            <a:noAutofit/>
          </a:bodyPr>
          <a:lstStyle/>
          <a:p>
            <a:endParaRPr/>
          </a:p>
        </p:txBody>
      </p:sp>
      <p:sp>
        <p:nvSpPr>
          <p:cNvPr id="434" name="Google Shape;434;p44"/>
          <p:cNvSpPr/>
          <p:nvPr/>
        </p:nvSpPr>
        <p:spPr>
          <a:xfrm rot="-5400000" flipH="1">
            <a:off x="5002591" y="305429"/>
            <a:ext cx="1574400" cy="2939391"/>
          </a:xfrm>
          <a:prstGeom prst="flowChartOffpageConnector">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4"/>
          <p:cNvSpPr/>
          <p:nvPr/>
        </p:nvSpPr>
        <p:spPr>
          <a:xfrm rot="-5400000" flipH="1">
            <a:off x="5077208" y="1878313"/>
            <a:ext cx="1574400" cy="3088624"/>
          </a:xfrm>
          <a:prstGeom prst="flowChartOffpageConnector">
            <a:avLst/>
          </a:prstGeom>
          <a:solidFill>
            <a:srgbClr val="476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txBox="1">
            <a:spLocks noGrp="1"/>
          </p:cNvSpPr>
          <p:nvPr>
            <p:ph type="ctrTitle"/>
          </p:nvPr>
        </p:nvSpPr>
        <p:spPr>
          <a:xfrm>
            <a:off x="327181" y="21389"/>
            <a:ext cx="3597659" cy="9860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dirty="0"/>
              <a:t>ÁREAS DE SERVICIO</a:t>
            </a:r>
            <a:endParaRPr sz="2000" i="1" dirty="0"/>
          </a:p>
        </p:txBody>
      </p:sp>
      <p:sp>
        <p:nvSpPr>
          <p:cNvPr id="437" name="Google Shape;437;p44"/>
          <p:cNvSpPr/>
          <p:nvPr/>
        </p:nvSpPr>
        <p:spPr>
          <a:xfrm rot="5400000">
            <a:off x="2287351" y="612504"/>
            <a:ext cx="1574400" cy="2325244"/>
          </a:xfrm>
          <a:prstGeom prst="flowChartOffpageConnector">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44"/>
          <p:cNvSpPr txBox="1">
            <a:spLocks noGrp="1"/>
          </p:cNvSpPr>
          <p:nvPr>
            <p:ph type="ctrTitle" idx="4294967295"/>
          </p:nvPr>
        </p:nvSpPr>
        <p:spPr>
          <a:xfrm>
            <a:off x="2317619" y="1072400"/>
            <a:ext cx="1867007" cy="384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200" dirty="0">
                <a:solidFill>
                  <a:schemeClr val="lt1"/>
                </a:solidFill>
              </a:rPr>
              <a:t>SEGURIDAD</a:t>
            </a:r>
            <a:endParaRPr sz="1200" dirty="0">
              <a:solidFill>
                <a:schemeClr val="lt1"/>
              </a:solidFill>
            </a:endParaRPr>
          </a:p>
        </p:txBody>
      </p:sp>
      <p:sp>
        <p:nvSpPr>
          <p:cNvPr id="439" name="Google Shape;439;p44"/>
          <p:cNvSpPr txBox="1">
            <a:spLocks noGrp="1"/>
          </p:cNvSpPr>
          <p:nvPr>
            <p:ph type="ctrTitle" idx="4294967295"/>
          </p:nvPr>
        </p:nvSpPr>
        <p:spPr>
          <a:xfrm>
            <a:off x="2447293" y="3915128"/>
            <a:ext cx="1654194" cy="384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200" dirty="0">
                <a:solidFill>
                  <a:schemeClr val="lt1"/>
                </a:solidFill>
              </a:rPr>
              <a:t>AMBIENTE</a:t>
            </a:r>
            <a:endParaRPr sz="1200" dirty="0">
              <a:solidFill>
                <a:schemeClr val="lt1"/>
              </a:solidFill>
            </a:endParaRPr>
          </a:p>
        </p:txBody>
      </p:sp>
      <p:sp>
        <p:nvSpPr>
          <p:cNvPr id="440" name="Google Shape;440;p44"/>
          <p:cNvSpPr txBox="1">
            <a:spLocks noGrp="1"/>
          </p:cNvSpPr>
          <p:nvPr>
            <p:ph type="ctrTitle" idx="4294967295"/>
          </p:nvPr>
        </p:nvSpPr>
        <p:spPr>
          <a:xfrm>
            <a:off x="4468530" y="1072399"/>
            <a:ext cx="1977329" cy="4843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200" dirty="0">
                <a:solidFill>
                  <a:schemeClr val="lt1"/>
                </a:solidFill>
              </a:rPr>
              <a:t>GESTIÓN DE TRÁNSITO</a:t>
            </a:r>
            <a:endParaRPr sz="1200" dirty="0">
              <a:solidFill>
                <a:schemeClr val="lt1"/>
              </a:solidFill>
            </a:endParaRPr>
          </a:p>
        </p:txBody>
      </p:sp>
      <p:sp>
        <p:nvSpPr>
          <p:cNvPr id="442" name="Google Shape;442;p44"/>
          <p:cNvSpPr txBox="1">
            <a:spLocks noGrp="1"/>
          </p:cNvSpPr>
          <p:nvPr>
            <p:ph type="subTitle" idx="4294967295"/>
          </p:nvPr>
        </p:nvSpPr>
        <p:spPr>
          <a:xfrm flipH="1">
            <a:off x="4464741" y="1294822"/>
            <a:ext cx="2711823" cy="1147549"/>
          </a:xfrm>
          <a:prstGeom prst="rect">
            <a:avLst/>
          </a:prstGeom>
        </p:spPr>
        <p:txBody>
          <a:bodyPr spcFirstLastPara="1" wrap="square" lIns="91425" tIns="91425" rIns="91425" bIns="91425" anchor="t" anchorCtr="0">
            <a:noAutofit/>
          </a:bodyPr>
          <a:lstStyle/>
          <a:p>
            <a:pPr marL="177800" indent="-177800">
              <a:buClr>
                <a:schemeClr val="bg1"/>
              </a:buClr>
            </a:pPr>
            <a:r>
              <a:rPr lang="en-US" sz="1000" dirty="0">
                <a:solidFill>
                  <a:schemeClr val="lt1"/>
                </a:solidFill>
              </a:rPr>
              <a:t>Incremento</a:t>
            </a:r>
            <a:r>
              <a:rPr lang="es" sz="1000" dirty="0">
                <a:solidFill>
                  <a:schemeClr val="lt1"/>
                </a:solidFill>
              </a:rPr>
              <a:t> de M$47.437 en ingresos percibidos por Permisos de circulación.</a:t>
            </a:r>
          </a:p>
          <a:p>
            <a:pPr marL="177800" indent="-177800">
              <a:buClr>
                <a:schemeClr val="bg1"/>
              </a:buClr>
            </a:pPr>
            <a:r>
              <a:rPr lang="es-MX" sz="1000" dirty="0">
                <a:solidFill>
                  <a:schemeClr val="lt1"/>
                </a:solidFill>
              </a:rPr>
              <a:t>Se encuentra en ejecución el “Subsidio a la Prestación del Servicio de Conectividad al Transporte Público Rural”</a:t>
            </a:r>
            <a:r>
              <a:rPr lang="es" sz="1000" dirty="0">
                <a:solidFill>
                  <a:schemeClr val="lt1"/>
                </a:solidFill>
              </a:rPr>
              <a:t>.</a:t>
            </a:r>
          </a:p>
          <a:p>
            <a:pPr marL="177800" indent="-177800">
              <a:buClr>
                <a:schemeClr val="bg1"/>
              </a:buClr>
            </a:pPr>
            <a:r>
              <a:rPr lang="es" sz="1000" dirty="0">
                <a:solidFill>
                  <a:schemeClr val="lt1"/>
                </a:solidFill>
              </a:rPr>
              <a:t>Gestión Gabinete de Tránsito.</a:t>
            </a:r>
            <a:endParaRPr sz="1000" dirty="0">
              <a:solidFill>
                <a:schemeClr val="lt1"/>
              </a:solidFill>
            </a:endParaRPr>
          </a:p>
        </p:txBody>
      </p:sp>
      <p:sp>
        <p:nvSpPr>
          <p:cNvPr id="443" name="Google Shape;443;p44"/>
          <p:cNvSpPr txBox="1">
            <a:spLocks noGrp="1"/>
          </p:cNvSpPr>
          <p:nvPr>
            <p:ph type="subTitle" idx="4294967295"/>
          </p:nvPr>
        </p:nvSpPr>
        <p:spPr>
          <a:xfrm flipH="1">
            <a:off x="4472494" y="2734475"/>
            <a:ext cx="2602671" cy="753600"/>
          </a:xfrm>
          <a:prstGeom prst="rect">
            <a:avLst/>
          </a:prstGeom>
          <a:noFill/>
          <a:ln>
            <a:noFill/>
          </a:ln>
        </p:spPr>
        <p:txBody>
          <a:bodyPr spcFirstLastPara="1" wrap="square" lIns="91425" tIns="91425" rIns="91425" bIns="91425" anchor="t" anchorCtr="0">
            <a:noAutofit/>
          </a:bodyPr>
          <a:lstStyle/>
          <a:p>
            <a:pPr marL="177800" indent="-177800">
              <a:buClr>
                <a:schemeClr val="bg1"/>
              </a:buClr>
            </a:pPr>
            <a:r>
              <a:rPr lang="es" sz="1000" dirty="0">
                <a:solidFill>
                  <a:schemeClr val="lt1"/>
                </a:solidFill>
              </a:rPr>
              <a:t>Gestión de Residuospor un total de 1.707 toneladas, 4% mas que el 2021, y un 38% en relación a escenario ante-pandemia.</a:t>
            </a:r>
          </a:p>
          <a:p>
            <a:pPr marL="177800" indent="-177800">
              <a:buClr>
                <a:schemeClr val="bg1"/>
              </a:buClr>
            </a:pPr>
            <a:r>
              <a:rPr lang="es" sz="1000" dirty="0">
                <a:solidFill>
                  <a:schemeClr val="lt1"/>
                </a:solidFill>
              </a:rPr>
              <a:t>Reciclaje de 3,66 Toneladasde latas y botellas.</a:t>
            </a:r>
          </a:p>
          <a:p>
            <a:pPr marL="177800" indent="-177800">
              <a:buClr>
                <a:schemeClr val="bg1"/>
              </a:buClr>
            </a:pPr>
            <a:r>
              <a:rPr lang="es" sz="1000" dirty="0">
                <a:solidFill>
                  <a:schemeClr val="lt1"/>
                </a:solidFill>
              </a:rPr>
              <a:t>Reciclaje de 28,5 toneladas de vidrio.</a:t>
            </a:r>
          </a:p>
          <a:p>
            <a:pPr marL="177800" indent="-177800">
              <a:buClr>
                <a:schemeClr val="bg1"/>
              </a:buClr>
            </a:pPr>
            <a:endParaRPr lang="es" sz="1000" dirty="0">
              <a:solidFill>
                <a:schemeClr val="lt1"/>
              </a:solidFill>
            </a:endParaRPr>
          </a:p>
          <a:p>
            <a:pPr marL="177800" indent="-177800">
              <a:buClr>
                <a:schemeClr val="bg1"/>
              </a:buClr>
            </a:pPr>
            <a:endParaRPr sz="1000" dirty="0">
              <a:solidFill>
                <a:schemeClr val="lt1"/>
              </a:solidFill>
            </a:endParaRPr>
          </a:p>
        </p:txBody>
      </p:sp>
      <p:sp>
        <p:nvSpPr>
          <p:cNvPr id="444" name="Google Shape;444;p44"/>
          <p:cNvSpPr/>
          <p:nvPr/>
        </p:nvSpPr>
        <p:spPr>
          <a:xfrm>
            <a:off x="3992136" y="2342925"/>
            <a:ext cx="558851" cy="52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4"/>
          <p:cNvSpPr txBox="1">
            <a:spLocks noGrp="1"/>
          </p:cNvSpPr>
          <p:nvPr>
            <p:ph type="subTitle" idx="4294967295"/>
          </p:nvPr>
        </p:nvSpPr>
        <p:spPr>
          <a:xfrm flipH="1">
            <a:off x="2177466" y="1343812"/>
            <a:ext cx="2108702" cy="1029198"/>
          </a:xfrm>
          <a:prstGeom prst="rect">
            <a:avLst/>
          </a:prstGeom>
          <a:noFill/>
          <a:ln>
            <a:noFill/>
          </a:ln>
        </p:spPr>
        <p:txBody>
          <a:bodyPr spcFirstLastPara="1" wrap="square" lIns="91425" tIns="91425" rIns="91425" bIns="91425" anchor="t" anchorCtr="0">
            <a:noAutofit/>
          </a:bodyPr>
          <a:lstStyle/>
          <a:p>
            <a:pPr marL="177800" indent="-177800">
              <a:buClr>
                <a:schemeClr val="bg1"/>
              </a:buClr>
            </a:pPr>
            <a:r>
              <a:rPr lang="es" sz="1000" dirty="0">
                <a:solidFill>
                  <a:schemeClr val="lt1"/>
                </a:solidFill>
              </a:rPr>
              <a:t>12 Sesiones del Concejo  Comunal de Seguridad  Pública</a:t>
            </a:r>
          </a:p>
          <a:p>
            <a:pPr marL="177800" indent="-177800">
              <a:buClr>
                <a:schemeClr val="bg1"/>
              </a:buClr>
            </a:pPr>
            <a:r>
              <a:rPr lang="es" sz="1000" dirty="0">
                <a:solidFill>
                  <a:schemeClr val="lt1"/>
                </a:solidFill>
              </a:rPr>
              <a:t>.Plan comunal de seguridad Pública APROBADO</a:t>
            </a:r>
          </a:p>
          <a:p>
            <a:pPr marL="177800" indent="-177800">
              <a:buClr>
                <a:schemeClr val="bg1"/>
              </a:buClr>
            </a:pPr>
            <a:endParaRPr sz="1000" dirty="0">
              <a:solidFill>
                <a:schemeClr val="lt1"/>
              </a:solidFill>
            </a:endParaRPr>
          </a:p>
        </p:txBody>
      </p:sp>
      <p:sp>
        <p:nvSpPr>
          <p:cNvPr id="446" name="Google Shape;446;p44"/>
          <p:cNvSpPr txBox="1">
            <a:spLocks noGrp="1"/>
          </p:cNvSpPr>
          <p:nvPr>
            <p:ph type="subTitle" idx="4294967295"/>
          </p:nvPr>
        </p:nvSpPr>
        <p:spPr>
          <a:xfrm flipH="1">
            <a:off x="1837302" y="2734474"/>
            <a:ext cx="2318431" cy="1180653"/>
          </a:xfrm>
          <a:prstGeom prst="rect">
            <a:avLst/>
          </a:prstGeom>
          <a:noFill/>
          <a:ln>
            <a:noFill/>
          </a:ln>
        </p:spPr>
        <p:txBody>
          <a:bodyPr spcFirstLastPara="1" wrap="square" lIns="91425" tIns="91425" rIns="91425" bIns="91425" anchor="t" anchorCtr="0">
            <a:noAutofit/>
          </a:bodyPr>
          <a:lstStyle/>
          <a:p>
            <a:pPr marL="177800" indent="-177800">
              <a:buClr>
                <a:schemeClr val="bg1"/>
              </a:buClr>
            </a:pPr>
            <a:r>
              <a:rPr lang="en-US" sz="1000" dirty="0">
                <a:solidFill>
                  <a:schemeClr val="lt1"/>
                </a:solidFill>
              </a:rPr>
              <a:t>Presupuesto anual de $280.256.694. (</a:t>
            </a:r>
            <a:r>
              <a:rPr lang="es-MX" sz="1000" dirty="0">
                <a:solidFill>
                  <a:schemeClr val="lt1"/>
                </a:solidFill>
              </a:rPr>
              <a:t>70% pago remuneraciones a 24 trabajadores, 9 % </a:t>
            </a:r>
            <a:r>
              <a:rPr lang="es-MX" sz="1000" dirty="0" err="1">
                <a:solidFill>
                  <a:schemeClr val="lt1"/>
                </a:solidFill>
              </a:rPr>
              <a:t>ecobio</a:t>
            </a:r>
            <a:r>
              <a:rPr lang="es-MX" sz="1000" dirty="0">
                <a:solidFill>
                  <a:schemeClr val="lt1"/>
                </a:solidFill>
              </a:rPr>
              <a:t>, y el saldo en  trabajos varios).</a:t>
            </a:r>
            <a:endParaRPr lang="en-US" sz="1000" dirty="0">
              <a:solidFill>
                <a:schemeClr val="lt1"/>
              </a:solidFill>
            </a:endParaRPr>
          </a:p>
          <a:p>
            <a:pPr marL="177800" indent="-177800">
              <a:buClr>
                <a:schemeClr val="bg1"/>
              </a:buClr>
            </a:pPr>
            <a:r>
              <a:rPr lang="es-MX" sz="1000" dirty="0">
                <a:solidFill>
                  <a:schemeClr val="lt1"/>
                </a:solidFill>
              </a:rPr>
              <a:t>Adjudicación de $33.360.000.-, para asistencia técnica. </a:t>
            </a:r>
          </a:p>
          <a:p>
            <a:pPr marL="177800" indent="-177800">
              <a:buClr>
                <a:schemeClr val="bg1"/>
              </a:buClr>
            </a:pPr>
            <a:r>
              <a:rPr lang="es-MX" sz="1000" dirty="0">
                <a:solidFill>
                  <a:schemeClr val="lt1"/>
                </a:solidFill>
              </a:rPr>
              <a:t>Mejora y traslado de dependencias.</a:t>
            </a:r>
            <a:endParaRPr sz="1000" dirty="0">
              <a:solidFill>
                <a:schemeClr val="lt1"/>
              </a:solidFill>
            </a:endParaRPr>
          </a:p>
        </p:txBody>
      </p:sp>
      <p:sp>
        <p:nvSpPr>
          <p:cNvPr id="447" name="Google Shape;447;p44"/>
          <p:cNvSpPr/>
          <p:nvPr/>
        </p:nvSpPr>
        <p:spPr>
          <a:xfrm>
            <a:off x="4101504" y="2403095"/>
            <a:ext cx="372159" cy="37215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9;p44"/>
          <p:cNvSpPr txBox="1">
            <a:spLocks/>
          </p:cNvSpPr>
          <p:nvPr/>
        </p:nvSpPr>
        <p:spPr>
          <a:xfrm>
            <a:off x="3829472" y="3922054"/>
            <a:ext cx="1654194" cy="38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pPr algn="r"/>
            <a:r>
              <a:rPr lang="en-US" sz="1200">
                <a:solidFill>
                  <a:schemeClr val="lt1"/>
                </a:solidFill>
              </a:rPr>
              <a:t>AMBIENTE</a:t>
            </a:r>
            <a:endParaRPr lang="en-US" sz="1200" dirty="0">
              <a:solidFill>
                <a:schemeClr val="lt1"/>
              </a:solidFill>
            </a:endParaRPr>
          </a:p>
        </p:txBody>
      </p:sp>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16" y="2622124"/>
            <a:ext cx="1284990" cy="1671529"/>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734" y="987925"/>
            <a:ext cx="1816272" cy="1273204"/>
          </a:xfrm>
          <a:prstGeom prst="rect">
            <a:avLst/>
          </a:prstGeom>
        </p:spPr>
      </p:pic>
      <p:pic>
        <p:nvPicPr>
          <p:cNvPr id="6" name="Imagen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9487" y="987925"/>
            <a:ext cx="1908414" cy="1273204"/>
          </a:xfrm>
          <a:prstGeom prst="rect">
            <a:avLst/>
          </a:prstGeom>
        </p:spPr>
      </p:pic>
      <p:pic>
        <p:nvPicPr>
          <p:cNvPr id="7" name="Imagen 6" descr="Un grupo de personas en un parque de diversiones&#10;&#10;Descripción generada automáticamente con confianza baja">
            <a:extLst>
              <a:ext uri="{FF2B5EF4-FFF2-40B4-BE49-F238E27FC236}">
                <a16:creationId xmlns:a16="http://schemas.microsoft.com/office/drawing/2014/main" id="{35F01142-D063-4291-D32B-BA2FDE3888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8720" y="2633817"/>
            <a:ext cx="1735280" cy="157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0700" y="1916507"/>
            <a:ext cx="5842133" cy="2608119"/>
          </a:xfrm>
          <a:prstGeom prst="rect">
            <a:avLst/>
          </a:prstGeom>
        </p:spPr>
      </p:pic>
      <p:sp>
        <p:nvSpPr>
          <p:cNvPr id="203" name="Google Shape;203;p30"/>
          <p:cNvSpPr/>
          <p:nvPr/>
        </p:nvSpPr>
        <p:spPr>
          <a:xfrm rot="-5400000">
            <a:off x="2106872" y="-338982"/>
            <a:ext cx="1057500" cy="325594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a:spLocks noGrp="1"/>
          </p:cNvSpPr>
          <p:nvPr>
            <p:ph type="ctrTitle"/>
          </p:nvPr>
        </p:nvSpPr>
        <p:spPr>
          <a:xfrm>
            <a:off x="995394" y="754473"/>
            <a:ext cx="3407782" cy="106326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800" dirty="0">
                <a:solidFill>
                  <a:schemeClr val="lt1"/>
                </a:solidFill>
              </a:rPr>
              <a:t>COSOC</a:t>
            </a:r>
            <a:br>
              <a:rPr lang="es" sz="2800" dirty="0">
                <a:solidFill>
                  <a:schemeClr val="lt1"/>
                </a:solidFill>
              </a:rPr>
            </a:br>
            <a:r>
              <a:rPr lang="es" sz="1400" dirty="0">
                <a:solidFill>
                  <a:schemeClr val="lt1"/>
                </a:solidFill>
              </a:rPr>
              <a:t>Consejo comunal de las organizaciones de la Sociedad Civil</a:t>
            </a:r>
            <a:endParaRPr sz="1400" dirty="0">
              <a:solidFill>
                <a:schemeClr val="lt1"/>
              </a:solidFill>
            </a:endParaRPr>
          </a:p>
        </p:txBody>
      </p:sp>
      <p:sp>
        <p:nvSpPr>
          <p:cNvPr id="206" name="Google Shape;206;p30"/>
          <p:cNvSpPr txBox="1">
            <a:spLocks noGrp="1"/>
          </p:cNvSpPr>
          <p:nvPr>
            <p:ph type="subTitle" idx="1"/>
          </p:nvPr>
        </p:nvSpPr>
        <p:spPr>
          <a:xfrm>
            <a:off x="4263593" y="712878"/>
            <a:ext cx="2723015" cy="1042814"/>
          </a:xfrm>
          <a:prstGeom prst="rect">
            <a:avLst/>
          </a:prstGeom>
        </p:spPr>
        <p:txBody>
          <a:bodyPr spcFirstLastPara="1" wrap="square" lIns="91425" tIns="91425" rIns="91425" bIns="91425" anchor="t" anchorCtr="0">
            <a:noAutofit/>
          </a:bodyPr>
          <a:lstStyle/>
          <a:p>
            <a:pPr marL="0" lvl="0" indent="0" algn="just"/>
            <a:r>
              <a:rPr lang="es-MX" dirty="0"/>
              <a:t>Es un órgano de participación ciudadana de la Municipalidad cuyo objetivo es asegurar la colaboración y participación de la comunidad local en el desarrollo económico, social y cultural de la comuna.</a:t>
            </a:r>
            <a:endParaRPr dirty="0"/>
          </a:p>
        </p:txBody>
      </p:sp>
      <p:sp>
        <p:nvSpPr>
          <p:cNvPr id="207" name="Google Shape;207;p30"/>
          <p:cNvSpPr/>
          <p:nvPr/>
        </p:nvSpPr>
        <p:spPr>
          <a:xfrm rot="-5400000">
            <a:off x="6600" y="1909907"/>
            <a:ext cx="1057500" cy="1070700"/>
          </a:xfrm>
          <a:prstGeom prst="rect">
            <a:avLst/>
          </a:prstGeom>
          <a:gradFill>
            <a:gsLst>
              <a:gs pos="0">
                <a:srgbClr val="908269">
                  <a:alpha val="4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99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p:nvPr/>
        </p:nvSpPr>
        <p:spPr>
          <a:xfrm>
            <a:off x="7396225" y="25"/>
            <a:ext cx="1738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txBox="1">
            <a:spLocks noGrp="1"/>
          </p:cNvSpPr>
          <p:nvPr>
            <p:ph type="title" idx="2"/>
          </p:nvPr>
        </p:nvSpPr>
        <p:spPr>
          <a:xfrm rot="5400000">
            <a:off x="7142178" y="3570226"/>
            <a:ext cx="1738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.-B</a:t>
            </a:r>
            <a:endParaRPr dirty="0">
              <a:solidFill>
                <a:schemeClr val="lt1"/>
              </a:solidFill>
            </a:endParaRPr>
          </a:p>
        </p:txBody>
      </p:sp>
      <p:sp>
        <p:nvSpPr>
          <p:cNvPr id="2" name="Google Shape;246;p35">
            <a:extLst>
              <a:ext uri="{FF2B5EF4-FFF2-40B4-BE49-F238E27FC236}">
                <a16:creationId xmlns:a16="http://schemas.microsoft.com/office/drawing/2014/main" id="{A1AD7ECF-9F5C-815D-A541-86510ACD5F60}"/>
              </a:ext>
            </a:extLst>
          </p:cNvPr>
          <p:cNvSpPr/>
          <p:nvPr/>
        </p:nvSpPr>
        <p:spPr>
          <a:xfrm>
            <a:off x="719999" y="689614"/>
            <a:ext cx="5339837" cy="15681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7;p35">
            <a:extLst>
              <a:ext uri="{FF2B5EF4-FFF2-40B4-BE49-F238E27FC236}">
                <a16:creationId xmlns:a16="http://schemas.microsoft.com/office/drawing/2014/main" id="{607D9AF5-D485-7177-537A-7CECAE442241}"/>
              </a:ext>
            </a:extLst>
          </p:cNvPr>
          <p:cNvSpPr txBox="1">
            <a:spLocks/>
          </p:cNvSpPr>
          <p:nvPr/>
        </p:nvSpPr>
        <p:spPr>
          <a:xfrm>
            <a:off x="769725" y="1459664"/>
            <a:ext cx="476317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r>
              <a:rPr lang="es-CL" dirty="0">
                <a:solidFill>
                  <a:schemeClr val="lt1"/>
                </a:solidFill>
              </a:rPr>
              <a:t>DESARROLLO SOCIAL</a:t>
            </a:r>
          </a:p>
        </p:txBody>
      </p:sp>
      <p:sp>
        <p:nvSpPr>
          <p:cNvPr id="6" name="Google Shape;4589;p59">
            <a:extLst>
              <a:ext uri="{FF2B5EF4-FFF2-40B4-BE49-F238E27FC236}">
                <a16:creationId xmlns:a16="http://schemas.microsoft.com/office/drawing/2014/main" id="{374AF8CF-CC64-80D8-44CC-58C0C1B4837A}"/>
              </a:ext>
            </a:extLst>
          </p:cNvPr>
          <p:cNvSpPr/>
          <p:nvPr/>
        </p:nvSpPr>
        <p:spPr>
          <a:xfrm rot="19481587">
            <a:off x="3740926" y="2745724"/>
            <a:ext cx="1937287" cy="1937124"/>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accent5">
              <a:alpha val="4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23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
        <p:nvSpPr>
          <p:cNvPr id="357" name="Google Shape;357;p39"/>
          <p:cNvSpPr txBox="1">
            <a:spLocks noGrp="1"/>
          </p:cNvSpPr>
          <p:nvPr>
            <p:ph type="subTitle" idx="1"/>
          </p:nvPr>
        </p:nvSpPr>
        <p:spPr>
          <a:xfrm>
            <a:off x="4633949" y="1172456"/>
            <a:ext cx="3130831" cy="1238235"/>
          </a:xfrm>
          <a:prstGeom prst="rect">
            <a:avLst/>
          </a:prstGeom>
        </p:spPr>
        <p:txBody>
          <a:bodyPr spcFirstLastPara="1" wrap="square" lIns="91425" tIns="91425" rIns="91425" bIns="91425" anchor="t" anchorCtr="0">
            <a:noAutofit/>
          </a:bodyPr>
          <a:lstStyle/>
          <a:p>
            <a:pPr marL="0" lvl="0" indent="0" algn="just"/>
            <a:r>
              <a:rPr lang="es-MX" dirty="0"/>
              <a:t>Programa Centros para niños(as) con cuidadores principales temporeros(as) 2022, Convenio firmado por nuestro Alcalde Don Claudio Almuna Garrido con el Ministerio de Desarrollo Social y Familia, Instituto Nacional de Deporte (IND), Junta Nacional de Auxilio y becas (JUNAEB).</a:t>
            </a:r>
          </a:p>
          <a:p>
            <a:pPr marL="0" lvl="0" indent="0" algn="just"/>
            <a:r>
              <a:rPr lang="es-MX" dirty="0"/>
              <a:t>Los fondos recibidos fueron de </a:t>
            </a:r>
            <a:r>
              <a:rPr lang="es-MX" b="1" u="sng" dirty="0"/>
              <a:t>$2.822.874, </a:t>
            </a:r>
            <a:r>
              <a:rPr lang="es-MX" dirty="0"/>
              <a:t>para la ejecución de la iniciativa local.</a:t>
            </a:r>
            <a:endParaRPr dirty="0"/>
          </a:p>
        </p:txBody>
      </p:sp>
      <p:sp>
        <p:nvSpPr>
          <p:cNvPr id="358" name="Google Shape;358;p39"/>
          <p:cNvSpPr txBox="1">
            <a:spLocks noGrp="1"/>
          </p:cNvSpPr>
          <p:nvPr>
            <p:ph type="subTitle" idx="2"/>
          </p:nvPr>
        </p:nvSpPr>
        <p:spPr>
          <a:xfrm>
            <a:off x="4633950" y="3008424"/>
            <a:ext cx="3130830" cy="1112400"/>
          </a:xfrm>
          <a:prstGeom prst="rect">
            <a:avLst/>
          </a:prstGeom>
        </p:spPr>
        <p:txBody>
          <a:bodyPr spcFirstLastPara="1" wrap="square" lIns="91425" tIns="91425" rIns="91425" bIns="91425" anchor="t" anchorCtr="0">
            <a:noAutofit/>
          </a:bodyPr>
          <a:lstStyle/>
          <a:p>
            <a:pPr marL="0" lvl="0" indent="0" algn="just"/>
            <a:r>
              <a:rPr lang="es-MX" dirty="0"/>
              <a:t>Durante el año 2022, </a:t>
            </a:r>
            <a:r>
              <a:rPr lang="es-MX" b="1" u="sng" dirty="0"/>
              <a:t>1271 madres, tutores, niños y niñas de la comuna fueron beneficiadas mensualmente </a:t>
            </a:r>
            <a:r>
              <a:rPr lang="es-MX" dirty="0"/>
              <a:t>con el subsidio único familiar en la comuna, lo equivale a un monto anual de </a:t>
            </a:r>
            <a:r>
              <a:rPr lang="es-MX" b="1" u="sng" dirty="0"/>
              <a:t>$ 20.867.278 </a:t>
            </a:r>
            <a:r>
              <a:rPr lang="es-MX" dirty="0"/>
              <a:t>aproximadamente. (monto unitario de $ 16.418 por causante).</a:t>
            </a:r>
            <a:endParaRPr dirty="0"/>
          </a:p>
        </p:txBody>
      </p:sp>
      <p:sp>
        <p:nvSpPr>
          <p:cNvPr id="359" name="Google Shape;359;p39"/>
          <p:cNvSpPr txBox="1">
            <a:spLocks noGrp="1"/>
          </p:cNvSpPr>
          <p:nvPr>
            <p:ph type="ctrTitle"/>
          </p:nvPr>
        </p:nvSpPr>
        <p:spPr>
          <a:xfrm>
            <a:off x="4633950" y="881076"/>
            <a:ext cx="2978430" cy="384900"/>
          </a:xfrm>
          <a:prstGeom prst="rect">
            <a:avLst/>
          </a:prstGeom>
        </p:spPr>
        <p:txBody>
          <a:bodyPr spcFirstLastPara="1" wrap="square" lIns="91425" tIns="91425" rIns="91425" bIns="91425" anchor="b" anchorCtr="0">
            <a:noAutofit/>
          </a:bodyPr>
          <a:lstStyle/>
          <a:p>
            <a:pPr lvl="0"/>
            <a:r>
              <a:rPr lang="es-MX" dirty="0"/>
              <a:t>PROGRAMA CENTROS PARA NIÑOS(AS)</a:t>
            </a:r>
            <a:endParaRPr lang="es-MX" dirty="0">
              <a:solidFill>
                <a:srgbClr val="FFFFFF"/>
              </a:solidFill>
            </a:endParaRPr>
          </a:p>
        </p:txBody>
      </p:sp>
      <p:sp>
        <p:nvSpPr>
          <p:cNvPr id="360" name="Google Shape;360;p39"/>
          <p:cNvSpPr txBox="1">
            <a:spLocks noGrp="1"/>
          </p:cNvSpPr>
          <p:nvPr>
            <p:ph type="ctrTitle" idx="3"/>
          </p:nvPr>
        </p:nvSpPr>
        <p:spPr>
          <a:xfrm>
            <a:off x="4633950" y="2623524"/>
            <a:ext cx="3520768" cy="384900"/>
          </a:xfrm>
          <a:prstGeom prst="rect">
            <a:avLst/>
          </a:prstGeom>
        </p:spPr>
        <p:txBody>
          <a:bodyPr spcFirstLastPara="1" wrap="square" lIns="91425" tIns="91425" rIns="91425" bIns="91425" anchor="b" anchorCtr="0">
            <a:noAutofit/>
          </a:bodyPr>
          <a:lstStyle/>
          <a:p>
            <a:r>
              <a:rPr lang="es-MX" dirty="0"/>
              <a:t>SUBSIDIO ÚNICO FAMILIAR</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2623524"/>
            <a:ext cx="4091612" cy="1867501"/>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652474"/>
            <a:ext cx="4091732" cy="1867501"/>
          </a:xfrm>
          <a:prstGeom prst="rect">
            <a:avLst/>
          </a:prstGeom>
        </p:spPr>
      </p:pic>
    </p:spTree>
    <p:extLst>
      <p:ext uri="{BB962C8B-B14F-4D97-AF65-F5344CB8AC3E}">
        <p14:creationId xmlns:p14="http://schemas.microsoft.com/office/powerpoint/2010/main" val="198771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
        <p:nvSpPr>
          <p:cNvPr id="357" name="Google Shape;357;p39"/>
          <p:cNvSpPr txBox="1">
            <a:spLocks noGrp="1"/>
          </p:cNvSpPr>
          <p:nvPr>
            <p:ph type="subTitle" idx="1"/>
          </p:nvPr>
        </p:nvSpPr>
        <p:spPr>
          <a:xfrm>
            <a:off x="4633949" y="1172456"/>
            <a:ext cx="3130831" cy="822599"/>
          </a:xfrm>
          <a:prstGeom prst="rect">
            <a:avLst/>
          </a:prstGeom>
        </p:spPr>
        <p:txBody>
          <a:bodyPr spcFirstLastPara="1" wrap="square" lIns="91425" tIns="91425" rIns="91425" bIns="91425" anchor="t" anchorCtr="0">
            <a:noAutofit/>
          </a:bodyPr>
          <a:lstStyle/>
          <a:p>
            <a:pPr marL="0" lvl="0" indent="0" algn="just"/>
            <a:r>
              <a:rPr lang="es-MX" dirty="0"/>
              <a:t>Nuestra comuna fue beneficiada durante el año 2022 con, </a:t>
            </a:r>
            <a:r>
              <a:rPr lang="es-MX" b="1" u="sng" dirty="0"/>
              <a:t>346 subsidios tradicionales y con 69 subsidios del sistema Chile solidario</a:t>
            </a:r>
            <a:r>
              <a:rPr lang="es-MX" dirty="0"/>
              <a:t>, equivalente a un monto promedio anual de </a:t>
            </a:r>
            <a:r>
              <a:rPr lang="es-MX" b="1" u="sng" dirty="0"/>
              <a:t>$ 15.516.600.-</a:t>
            </a:r>
            <a:endParaRPr b="1" u="sng" dirty="0"/>
          </a:p>
        </p:txBody>
      </p:sp>
      <p:sp>
        <p:nvSpPr>
          <p:cNvPr id="358" name="Google Shape;358;p39"/>
          <p:cNvSpPr txBox="1">
            <a:spLocks noGrp="1"/>
          </p:cNvSpPr>
          <p:nvPr>
            <p:ph type="subTitle" idx="2"/>
          </p:nvPr>
        </p:nvSpPr>
        <p:spPr>
          <a:xfrm>
            <a:off x="4633950" y="3153898"/>
            <a:ext cx="3130830" cy="1425536"/>
          </a:xfrm>
          <a:prstGeom prst="rect">
            <a:avLst/>
          </a:prstGeom>
        </p:spPr>
        <p:txBody>
          <a:bodyPr spcFirstLastPara="1" wrap="square" lIns="91425" tIns="91425" rIns="91425" bIns="91425" anchor="t" anchorCtr="0">
            <a:noAutofit/>
          </a:bodyPr>
          <a:lstStyle/>
          <a:p>
            <a:pPr marL="0" lvl="0" indent="0" algn="just"/>
            <a:r>
              <a:rPr lang="es-MX" dirty="0"/>
              <a:t>El subsidio de discapacidad mental para personas menores de 18 años es un aporte monetario mensual que se entrega a todos aquellos menores en situación de discapacidad mental que no tengan previsión, y que sean de escasos recursos. Durante el año 2022 se obtuvo 1 beneficiaria.</a:t>
            </a:r>
          </a:p>
          <a:p>
            <a:pPr marL="0" lvl="0" indent="0" algn="just"/>
            <a:endParaRPr lang="es-MX" dirty="0"/>
          </a:p>
          <a:p>
            <a:pPr marL="0" lvl="0" indent="0" algn="just"/>
            <a:r>
              <a:rPr lang="es-MX" b="1" u="sng" dirty="0"/>
              <a:t>Lo que equivale a un monto mensual de $96.959.-</a:t>
            </a:r>
            <a:endParaRPr b="1" u="sng" dirty="0"/>
          </a:p>
        </p:txBody>
      </p:sp>
      <p:sp>
        <p:nvSpPr>
          <p:cNvPr id="359" name="Google Shape;359;p39"/>
          <p:cNvSpPr txBox="1">
            <a:spLocks noGrp="1"/>
          </p:cNvSpPr>
          <p:nvPr>
            <p:ph type="ctrTitle"/>
          </p:nvPr>
        </p:nvSpPr>
        <p:spPr>
          <a:xfrm>
            <a:off x="4633950" y="881076"/>
            <a:ext cx="2978430" cy="384900"/>
          </a:xfrm>
          <a:prstGeom prst="rect">
            <a:avLst/>
          </a:prstGeom>
        </p:spPr>
        <p:txBody>
          <a:bodyPr spcFirstLastPara="1" wrap="square" lIns="91425" tIns="91425" rIns="91425" bIns="91425" anchor="b" anchorCtr="0">
            <a:noAutofit/>
          </a:bodyPr>
          <a:lstStyle/>
          <a:p>
            <a:pPr lvl="0"/>
            <a:r>
              <a:rPr lang="es-MX" dirty="0"/>
              <a:t>SUBSIDIO DEL AGUA POTABLE RURAL</a:t>
            </a:r>
            <a:endParaRPr lang="es-MX" dirty="0">
              <a:solidFill>
                <a:srgbClr val="FFFFFF"/>
              </a:solidFill>
            </a:endParaRPr>
          </a:p>
        </p:txBody>
      </p:sp>
      <p:sp>
        <p:nvSpPr>
          <p:cNvPr id="360" name="Google Shape;360;p39"/>
          <p:cNvSpPr txBox="1">
            <a:spLocks noGrp="1"/>
          </p:cNvSpPr>
          <p:nvPr>
            <p:ph type="ctrTitle" idx="3"/>
          </p:nvPr>
        </p:nvSpPr>
        <p:spPr>
          <a:xfrm>
            <a:off x="4633950" y="2608120"/>
            <a:ext cx="3520768" cy="639297"/>
          </a:xfrm>
          <a:prstGeom prst="rect">
            <a:avLst/>
          </a:prstGeom>
        </p:spPr>
        <p:txBody>
          <a:bodyPr spcFirstLastPara="1" wrap="square" lIns="91425" tIns="91425" rIns="91425" bIns="91425" anchor="b" anchorCtr="0">
            <a:noAutofit/>
          </a:bodyPr>
          <a:lstStyle/>
          <a:p>
            <a:r>
              <a:rPr lang="es-MX" dirty="0"/>
              <a:t>SUBSIDIO DE DISCAPACIDAD MENTAL</a:t>
            </a:r>
            <a:endParaRPr lang="en-US" dirty="0"/>
          </a:p>
        </p:txBody>
      </p:sp>
      <p:sp>
        <p:nvSpPr>
          <p:cNvPr id="361" name="Google Shape;361;p39"/>
          <p:cNvSpPr/>
          <p:nvPr/>
        </p:nvSpPr>
        <p:spPr>
          <a:xfrm>
            <a:off x="4091850" y="65247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52474"/>
            <a:ext cx="4091612" cy="1867501"/>
          </a:xfrm>
          <a:prstGeom prst="rect">
            <a:avLst/>
          </a:prstGeom>
        </p:spPr>
      </p:pic>
      <p:pic>
        <p:nvPicPr>
          <p:cNvPr id="5" name="Imagen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623525"/>
            <a:ext cx="4091612" cy="1867500"/>
          </a:xfrm>
          <a:prstGeom prst="rect">
            <a:avLst/>
          </a:prstGeom>
        </p:spPr>
      </p:pic>
    </p:spTree>
    <p:extLst>
      <p:ext uri="{BB962C8B-B14F-4D97-AF65-F5344CB8AC3E}">
        <p14:creationId xmlns:p14="http://schemas.microsoft.com/office/powerpoint/2010/main" val="107746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39"/>
          <p:cNvSpPr txBox="1">
            <a:spLocks noGrp="1"/>
          </p:cNvSpPr>
          <p:nvPr>
            <p:ph type="ctrTitle" idx="4"/>
          </p:nvPr>
        </p:nvSpPr>
        <p:spPr>
          <a:xfrm rot="5400000">
            <a:off x="6894315" y="1422144"/>
            <a:ext cx="2449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DIDECO</a:t>
            </a:r>
            <a:br>
              <a:rPr lang="es" dirty="0"/>
            </a:br>
            <a:endParaRPr dirty="0"/>
          </a:p>
        </p:txBody>
      </p:sp>
      <p:sp>
        <p:nvSpPr>
          <p:cNvPr id="358" name="Google Shape;358;p39"/>
          <p:cNvSpPr txBox="1">
            <a:spLocks noGrp="1"/>
          </p:cNvSpPr>
          <p:nvPr>
            <p:ph type="subTitle" idx="2"/>
          </p:nvPr>
        </p:nvSpPr>
        <p:spPr>
          <a:xfrm>
            <a:off x="4633949" y="795161"/>
            <a:ext cx="3401053" cy="3524077"/>
          </a:xfrm>
          <a:prstGeom prst="rect">
            <a:avLst/>
          </a:prstGeom>
        </p:spPr>
        <p:txBody>
          <a:bodyPr spcFirstLastPara="1" wrap="square" lIns="91425" tIns="91425" rIns="91425" bIns="91425" anchor="t" anchorCtr="0">
            <a:noAutofit/>
          </a:bodyPr>
          <a:lstStyle/>
          <a:p>
            <a:pPr marL="0" lvl="0" indent="0" algn="just"/>
            <a:r>
              <a:rPr lang="es-MX" dirty="0"/>
              <a:t>En relación a la asistencia social, durante el año 2022, el presupuesto asignado fue de </a:t>
            </a:r>
            <a:r>
              <a:rPr lang="es-MX" b="1" u="sng" dirty="0"/>
              <a:t>$53.420.217, </a:t>
            </a:r>
            <a:r>
              <a:rPr lang="es-MX" dirty="0"/>
              <a:t>lo que fue distribuido de la siguiente manera:</a:t>
            </a:r>
          </a:p>
          <a:p>
            <a:pPr marL="0" lvl="0" indent="0" algn="just"/>
            <a:endParaRPr lang="es-MX" dirty="0"/>
          </a:p>
          <a:p>
            <a:pPr marL="171450" lvl="0" indent="-171450" algn="just">
              <a:buFont typeface="Arial" panose="020B0604020202020204" pitchFamily="34" charset="0"/>
              <a:buChar char="•"/>
            </a:pPr>
            <a:r>
              <a:rPr lang="es-MX" b="1" u="sng" dirty="0"/>
              <a:t>$2.086.638</a:t>
            </a:r>
            <a:r>
              <a:rPr lang="es-MX" dirty="0"/>
              <a:t>, pago estadía Hogar adulto mayor, el que beneficio a 3 adultos mayores de la comuna.</a:t>
            </a:r>
          </a:p>
          <a:p>
            <a:pPr marL="171450" lvl="0" indent="-171450" algn="just">
              <a:buFont typeface="Arial" panose="020B0604020202020204" pitchFamily="34" charset="0"/>
              <a:buChar char="•"/>
            </a:pPr>
            <a:r>
              <a:rPr lang="es-MX" b="1" u="sng" dirty="0"/>
              <a:t>$4.682.912, </a:t>
            </a:r>
            <a:r>
              <a:rPr lang="es-MX" dirty="0"/>
              <a:t>materiales de Construcción, planchas de zinc, planchas de </a:t>
            </a:r>
            <a:r>
              <a:rPr lang="es-MX" dirty="0" err="1"/>
              <a:t>osb</a:t>
            </a:r>
            <a:r>
              <a:rPr lang="es-MX" dirty="0"/>
              <a:t>, cemento, fosas, entre otros. </a:t>
            </a:r>
          </a:p>
          <a:p>
            <a:pPr marL="171450" lvl="0" indent="-171450" algn="just">
              <a:buFont typeface="Arial" panose="020B0604020202020204" pitchFamily="34" charset="0"/>
              <a:buChar char="•"/>
            </a:pPr>
            <a:r>
              <a:rPr lang="es-MX" b="1" u="sng" dirty="0"/>
              <a:t>$2.747.361, </a:t>
            </a:r>
            <a:r>
              <a:rPr lang="es-MX" dirty="0"/>
              <a:t>aportes económicos, para exámenes médicos, pago de arriendos casa habitación y servicios básicos.</a:t>
            </a:r>
          </a:p>
          <a:p>
            <a:pPr marL="171450" lvl="0" indent="-171450" algn="just">
              <a:buFont typeface="Arial" panose="020B0604020202020204" pitchFamily="34" charset="0"/>
              <a:buChar char="•"/>
            </a:pPr>
            <a:r>
              <a:rPr lang="es-MX" b="1" u="sng" dirty="0"/>
              <a:t>$445.060, </a:t>
            </a:r>
            <a:r>
              <a:rPr lang="es-MX" dirty="0"/>
              <a:t>compra de medicamentos y suplementos alimenticios (</a:t>
            </a:r>
            <a:r>
              <a:rPr lang="es-MX" dirty="0" err="1"/>
              <a:t>ensure</a:t>
            </a:r>
            <a:r>
              <a:rPr lang="es-MX" dirty="0"/>
              <a:t>).</a:t>
            </a:r>
          </a:p>
          <a:p>
            <a:pPr marL="171450" lvl="0" indent="-171450" algn="just">
              <a:buFont typeface="Arial" panose="020B0604020202020204" pitchFamily="34" charset="0"/>
              <a:buChar char="•"/>
            </a:pPr>
            <a:r>
              <a:rPr lang="es-MX" b="1" u="sng" dirty="0"/>
              <a:t>$4.819.158</a:t>
            </a:r>
            <a:r>
              <a:rPr lang="es-MX" b="1" dirty="0"/>
              <a:t>, </a:t>
            </a:r>
            <a:r>
              <a:rPr lang="es-MX" dirty="0"/>
              <a:t>alimentos, canastas familiares. </a:t>
            </a:r>
          </a:p>
          <a:p>
            <a:pPr marL="171450" lvl="0" indent="-171450" algn="just">
              <a:buFont typeface="Arial" panose="020B0604020202020204" pitchFamily="34" charset="0"/>
              <a:buChar char="•"/>
            </a:pPr>
            <a:r>
              <a:rPr lang="es-MX" b="1" u="sng" dirty="0"/>
              <a:t>$1.696.602, </a:t>
            </a:r>
            <a:r>
              <a:rPr lang="es-MX" dirty="0"/>
              <a:t>celebración y Juguetes de navidad. </a:t>
            </a:r>
          </a:p>
          <a:p>
            <a:pPr marL="171450" lvl="0" indent="-171450" algn="just">
              <a:buFont typeface="Arial" panose="020B0604020202020204" pitchFamily="34" charset="0"/>
              <a:buChar char="•"/>
            </a:pPr>
            <a:r>
              <a:rPr lang="es-MX" b="1" u="sng" dirty="0"/>
              <a:t>$1.985.581, </a:t>
            </a:r>
            <a:r>
              <a:rPr lang="es-MX" dirty="0"/>
              <a:t>compra de carga de gas.</a:t>
            </a:r>
          </a:p>
          <a:p>
            <a:pPr marL="171450" lvl="0" indent="-171450" algn="just">
              <a:buFont typeface="Arial" panose="020B0604020202020204" pitchFamily="34" charset="0"/>
              <a:buChar char="•"/>
            </a:pPr>
            <a:r>
              <a:rPr lang="es-MX" b="1" u="sng" dirty="0"/>
              <a:t>$1.486.905</a:t>
            </a:r>
            <a:r>
              <a:rPr lang="es-MX" dirty="0"/>
              <a:t>, limpieza de fosa.</a:t>
            </a:r>
          </a:p>
          <a:p>
            <a:pPr marL="171450" lvl="0" indent="-171450" algn="just">
              <a:buFont typeface="Arial" panose="020B0604020202020204" pitchFamily="34" charset="0"/>
              <a:buChar char="•"/>
            </a:pPr>
            <a:r>
              <a:rPr lang="es-MX" b="1" u="sng" dirty="0"/>
              <a:t>$31.470.000, </a:t>
            </a:r>
            <a:r>
              <a:rPr lang="es-MX" dirty="0"/>
              <a:t>Beca Arancel, durante el año 2022, fueron asignadas 118 becas de arancel en el 1° semestre, y 85 en el 2° semestre.</a:t>
            </a:r>
          </a:p>
          <a:p>
            <a:pPr marL="171450" lvl="0" indent="-171450" algn="just">
              <a:buFont typeface="Arial" panose="020B0604020202020204" pitchFamily="34" charset="0"/>
              <a:buChar char="•"/>
            </a:pPr>
            <a:r>
              <a:rPr lang="es-MX" dirty="0"/>
              <a:t>Beca de Transporte, 18 becas de transporte en el 1° semestre y 18 becas en 2° semestre. </a:t>
            </a:r>
          </a:p>
        </p:txBody>
      </p:sp>
      <p:sp>
        <p:nvSpPr>
          <p:cNvPr id="360" name="Google Shape;360;p39"/>
          <p:cNvSpPr txBox="1">
            <a:spLocks noGrp="1"/>
          </p:cNvSpPr>
          <p:nvPr>
            <p:ph type="ctrTitle" idx="3"/>
          </p:nvPr>
        </p:nvSpPr>
        <p:spPr>
          <a:xfrm>
            <a:off x="4633950" y="264788"/>
            <a:ext cx="3520768" cy="356623"/>
          </a:xfrm>
          <a:prstGeom prst="rect">
            <a:avLst/>
          </a:prstGeom>
        </p:spPr>
        <p:txBody>
          <a:bodyPr spcFirstLastPara="1" wrap="square" lIns="91425" tIns="91425" rIns="91425" bIns="91425" anchor="b" anchorCtr="0">
            <a:noAutofit/>
          </a:bodyPr>
          <a:lstStyle/>
          <a:p>
            <a:r>
              <a:rPr lang="es-MX" dirty="0"/>
              <a:t>ASISTENCIA SOCIAL</a:t>
            </a:r>
            <a:endParaRPr lang="en-US" dirty="0"/>
          </a:p>
        </p:txBody>
      </p:sp>
      <p:sp>
        <p:nvSpPr>
          <p:cNvPr id="362" name="Google Shape;362;p39"/>
          <p:cNvSpPr/>
          <p:nvPr/>
        </p:nvSpPr>
        <p:spPr>
          <a:xfrm>
            <a:off x="4091850" y="264789"/>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2;p39"/>
          <p:cNvSpPr/>
          <p:nvPr/>
        </p:nvSpPr>
        <p:spPr>
          <a:xfrm>
            <a:off x="4091850" y="2623525"/>
            <a:ext cx="159300" cy="186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Imagen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23524"/>
            <a:ext cx="4091612" cy="1867501"/>
          </a:xfrm>
          <a:prstGeom prst="rect">
            <a:avLst/>
          </a:prstGeom>
        </p:spPr>
      </p:pic>
      <p:pic>
        <p:nvPicPr>
          <p:cNvPr id="3" name="Imagen 2" descr="Un grupo de personas de pie&#10;&#10;Descripción generada automáticamente">
            <a:extLst>
              <a:ext uri="{FF2B5EF4-FFF2-40B4-BE49-F238E27FC236}">
                <a16:creationId xmlns:a16="http://schemas.microsoft.com/office/drawing/2014/main" id="{E2ADEFBE-B8A4-A386-6DEB-742AA04D12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4789"/>
            <a:ext cx="4091612" cy="1867500"/>
          </a:xfrm>
          <a:prstGeom prst="rect">
            <a:avLst/>
          </a:prstGeom>
        </p:spPr>
      </p:pic>
    </p:spTree>
    <p:extLst>
      <p:ext uri="{BB962C8B-B14F-4D97-AF65-F5344CB8AC3E}">
        <p14:creationId xmlns:p14="http://schemas.microsoft.com/office/powerpoint/2010/main" val="3339041037"/>
      </p:ext>
    </p:extLst>
  </p:cSld>
  <p:clrMapOvr>
    <a:masterClrMapping/>
  </p:clrMapOvr>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908269"/>
      </a:accent1>
      <a:accent2>
        <a:srgbClr val="212121"/>
      </a:accent2>
      <a:accent3>
        <a:srgbClr val="CFC3AC"/>
      </a:accent3>
      <a:accent4>
        <a:srgbClr val="976E26"/>
      </a:accent4>
      <a:accent5>
        <a:srgbClr val="927D59"/>
      </a:accent5>
      <a:accent6>
        <a:srgbClr val="584F3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5001</Words>
  <Application>Microsoft Office PowerPoint</Application>
  <PresentationFormat>Presentación en pantalla (16:9)</PresentationFormat>
  <Paragraphs>521</Paragraphs>
  <Slides>44</Slides>
  <Notes>44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Roboto</vt:lpstr>
      <vt:lpstr>Livvic</vt:lpstr>
      <vt:lpstr>Fira Sans Extra Condensed Medium</vt:lpstr>
      <vt:lpstr>Arial</vt:lpstr>
      <vt:lpstr>Catamaran Light</vt:lpstr>
      <vt:lpstr>Times New Roman</vt:lpstr>
      <vt:lpstr>Fira Sans Extra Condensed</vt:lpstr>
      <vt:lpstr>Engineering Project Proposal by Slidesgo</vt:lpstr>
      <vt:lpstr>CUENTA PÚBLICA 2022</vt:lpstr>
      <vt:lpstr>PALABRAS DEL ALCALDE</vt:lpstr>
      <vt:lpstr>Presentación de PowerPoint</vt:lpstr>
      <vt:lpstr>CONCEJO MUNICIPAL 21-24</vt:lpstr>
      <vt:lpstr>COSOC Consejo comunal de las organizaciones de la Sociedad Civil</vt:lpstr>
      <vt:lpstr>.-B</vt:lpstr>
      <vt:lpstr>DIDECO </vt:lpstr>
      <vt:lpstr>DIDECO </vt:lpstr>
      <vt:lpstr>DIDECO </vt:lpstr>
      <vt:lpstr>DIDECO </vt:lpstr>
      <vt:lpstr>PROGRAMA VÍNCULOS</vt:lpstr>
      <vt:lpstr>VIVIENDA</vt:lpstr>
      <vt:lpstr>OFICINA DE DISCAPACIDAD</vt:lpstr>
      <vt:lpstr>PRODESAL</vt:lpstr>
      <vt:lpstr>FOMENTO PRODUCTIVO</vt:lpstr>
      <vt:lpstr>PROGRAMA FAMILIA</vt:lpstr>
      <vt:lpstr>ADULTO MAYOR</vt:lpstr>
      <vt:lpstr>JURÍDICA COMUNITARIA</vt:lpstr>
      <vt:lpstr>MUJER Y EQUIDAD DE GENERO</vt:lpstr>
      <vt:lpstr>ORGANIZACIONES COMUNITARIAS</vt:lpstr>
      <vt:lpstr>SENDA</vt:lpstr>
      <vt:lpstr>INFANCIA</vt:lpstr>
      <vt:lpstr>TURISMO</vt:lpstr>
      <vt:lpstr>FINANZAS – INGRESOS MUNICIPALES</vt:lpstr>
      <vt:lpstr>FINANZAS – GASTOS MUNICIPALES</vt:lpstr>
      <vt:lpstr>DEUDAS (JUICIOS)</vt:lpstr>
      <vt:lpstr>FIGEM</vt:lpstr>
      <vt:lpstr>RECURSOS HUMANOS</vt:lpstr>
      <vt:lpstr>DEPTO. OBRAS</vt:lpstr>
      <vt:lpstr>CONVENIOS</vt:lpstr>
      <vt:lpstr>ESTADO PLADECO</vt:lpstr>
      <vt:lpstr>Metas Sanitarias ley 18.834</vt:lpstr>
      <vt:lpstr>FINANZAS DEM</vt:lpstr>
      <vt:lpstr>SEGURIDAD</vt:lpstr>
      <vt:lpstr>.-C</vt:lpstr>
      <vt:lpstr>PROYETOS CLAVE </vt:lpstr>
      <vt:lpstr>PROYETOS CLAVE </vt:lpstr>
      <vt:lpstr>PROYETOS CLAVE </vt:lpstr>
      <vt:lpstr>PROYETOS CLAVE </vt:lpstr>
      <vt:lpstr>PROYETOS CLAVE </vt:lpstr>
      <vt:lpstr>PROYETOS CLAVE </vt:lpstr>
      <vt:lpstr>PROYETOS CLAVE </vt:lpstr>
      <vt:lpstr>.-D</vt:lpstr>
      <vt:lpstr>ÁREAS DE SERVICIO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FABIÁN DE ALICO</dc:title>
  <cp:lastModifiedBy>BRCN</cp:lastModifiedBy>
  <cp:revision>147</cp:revision>
  <dcterms:modified xsi:type="dcterms:W3CDTF">2023-04-27T01:11:03Z</dcterms:modified>
</cp:coreProperties>
</file>